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8288000" cy="10287000"/>
  <p:notesSz cx="6858000" cy="9144000"/>
  <p:embeddedFontLst>
    <p:embeddedFont>
      <p:font typeface="Rubik Light" panose="020B0604020202020204" charset="-79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ubik Medium" panose="020B0604020202020204" charset="-79"/>
      <p:regular r:id="rId17"/>
    </p:embeddedFont>
    <p:embeddedFont>
      <p:font typeface="Open Sans Ligh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344027" y="3984185"/>
            <a:ext cx="20784673" cy="207846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01883" y="2876653"/>
            <a:ext cx="8943434" cy="3894857"/>
            <a:chOff x="0" y="0"/>
            <a:chExt cx="11924579" cy="5193143"/>
          </a:xfrm>
        </p:grpSpPr>
        <p:sp>
          <p:nvSpPr>
            <p:cNvPr id="4" name="TextBox 4"/>
            <p:cNvSpPr txBox="1"/>
            <p:nvPr/>
          </p:nvSpPr>
          <p:spPr>
            <a:xfrm>
              <a:off x="0" y="473484"/>
              <a:ext cx="11924579" cy="1932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38"/>
                </a:lnSpc>
              </a:pPr>
              <a:r>
                <a:rPr lang="en-US" sz="10035">
                  <a:solidFill>
                    <a:srgbClr val="FFFFFF"/>
                  </a:solidFill>
                  <a:latin typeface="Noto Serif Display Black Bold"/>
                </a:rPr>
                <a:t>«Читайка»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3352183"/>
              <a:ext cx="7804682" cy="1840960"/>
            </a:xfrm>
            <a:prstGeom prst="rect">
              <a:avLst/>
            </a:prstGeom>
            <a:solidFill>
              <a:srgbClr val="FFAE4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59609" y="3537873"/>
              <a:ext cx="5885464" cy="1488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2720" spc="299">
                  <a:solidFill>
                    <a:srgbClr val="FFFFFF"/>
                  </a:solidFill>
                  <a:latin typeface="Rubik Light"/>
                </a:rPr>
                <a:t>Дополнительная общеобразовательная программа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82700" y="432899"/>
            <a:ext cx="7298791" cy="683894"/>
            <a:chOff x="0" y="0"/>
            <a:chExt cx="2662619" cy="2494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62619" cy="249486"/>
            </a:xfrm>
            <a:custGeom>
              <a:avLst/>
              <a:gdLst/>
              <a:ahLst/>
              <a:cxnLst/>
              <a:rect l="l" t="t" r="r" b="b"/>
              <a:pathLst>
                <a:path w="2662619" h="249486">
                  <a:moveTo>
                    <a:pt x="0" y="0"/>
                  </a:moveTo>
                  <a:lnTo>
                    <a:pt x="2662619" y="0"/>
                  </a:lnTo>
                  <a:lnTo>
                    <a:pt x="2662619" y="249486"/>
                  </a:lnTo>
                  <a:lnTo>
                    <a:pt x="0" y="249486"/>
                  </a:lnTo>
                  <a:close/>
                </a:path>
              </a:pathLst>
            </a:custGeom>
            <a:solidFill>
              <a:srgbClr val="FFAE4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2899" y="432899"/>
            <a:ext cx="8731101" cy="873110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301883" y="461474"/>
            <a:ext cx="7460426" cy="7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33"/>
              </a:lnSpc>
              <a:spcBef>
                <a:spcPct val="0"/>
              </a:spcBef>
            </a:pPr>
            <a:r>
              <a:rPr lang="en-US" sz="1992" u="none">
                <a:solidFill>
                  <a:srgbClr val="FFFFFF"/>
                </a:solidFill>
                <a:latin typeface="Rubik Light"/>
              </a:rPr>
              <a:t> Муниципальное дошкольное образовательное учреждение </a:t>
            </a:r>
          </a:p>
          <a:p>
            <a:pPr marL="0" lvl="0" indent="0" algn="ctr">
              <a:lnSpc>
                <a:spcPts val="1933"/>
              </a:lnSpc>
              <a:spcBef>
                <a:spcPct val="0"/>
              </a:spcBef>
            </a:pPr>
            <a:r>
              <a:rPr lang="en-US" sz="1992" u="none">
                <a:solidFill>
                  <a:srgbClr val="FFFFFF"/>
                </a:solidFill>
                <a:latin typeface="Rubik Light"/>
              </a:rPr>
              <a:t>«Детский сад № 93 комбинированного вида»</a:t>
            </a:r>
          </a:p>
          <a:p>
            <a:pPr marL="0" lvl="0" indent="0" algn="ctr">
              <a:lnSpc>
                <a:spcPts val="1933"/>
              </a:lnSpc>
              <a:spcBef>
                <a:spcPct val="0"/>
              </a:spcBef>
            </a:pPr>
            <a:endParaRPr lang="en-US" sz="1992" u="none">
              <a:solidFill>
                <a:srgbClr val="FFFFFF"/>
              </a:solidFill>
              <a:latin typeface="Rubik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07945" y="9355705"/>
            <a:ext cx="227210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г.Ухта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56794" y="5427091"/>
            <a:ext cx="3214375" cy="32143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28757" y="6923938"/>
            <a:ext cx="2630486" cy="26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676826" y="6047902"/>
            <a:ext cx="3089795" cy="30897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309213" y="2715824"/>
            <a:ext cx="6457408" cy="2870020"/>
            <a:chOff x="0" y="0"/>
            <a:chExt cx="8609878" cy="3826693"/>
          </a:xfrm>
        </p:grpSpPr>
        <p:sp>
          <p:nvSpPr>
            <p:cNvPr id="7" name="TextBox 7"/>
            <p:cNvSpPr txBox="1"/>
            <p:nvPr/>
          </p:nvSpPr>
          <p:spPr>
            <a:xfrm>
              <a:off x="0" y="52917"/>
              <a:ext cx="8609878" cy="2465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>
                  <a:solidFill>
                    <a:srgbClr val="1A1E2D"/>
                  </a:solidFill>
                  <a:latin typeface="Noto Serif Display Black Bold"/>
                </a:rPr>
                <a:t>Форма контроля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40151"/>
              <a:ext cx="8609878" cy="834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2"/>
                </a:lnSpc>
              </a:pPr>
              <a:r>
                <a:rPr lang="en-US" sz="1734">
                  <a:solidFill>
                    <a:srgbClr val="1A1E2D"/>
                  </a:solidFill>
                  <a:latin typeface="Rubik Medium"/>
                </a:rPr>
                <a:t>Показательное занятие «Читайка» с участием родителей (законных представителей) воспитанников.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3653" y="2715824"/>
            <a:ext cx="6457408" cy="1640607"/>
            <a:chOff x="0" y="0"/>
            <a:chExt cx="8609878" cy="218747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2917"/>
              <a:ext cx="8609878" cy="125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>
                  <a:solidFill>
                    <a:srgbClr val="1A1E2D"/>
                  </a:solidFill>
                  <a:latin typeface="Noto Serif Display Black Bold"/>
                </a:rPr>
                <a:t>Разработчик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833651"/>
              <a:ext cx="8609878" cy="401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2"/>
                </a:lnSpc>
              </a:pPr>
              <a:r>
                <a:rPr lang="en-US" sz="1734">
                  <a:solidFill>
                    <a:srgbClr val="1A1E2D"/>
                  </a:solidFill>
                  <a:latin typeface="Rubik Medium"/>
                </a:rPr>
                <a:t>Пвоспитатель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837713" y="4320820"/>
            <a:ext cx="20784673" cy="207846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35628" y="734053"/>
            <a:ext cx="6538604" cy="2027713"/>
            <a:chOff x="0" y="0"/>
            <a:chExt cx="8718138" cy="2703618"/>
          </a:xfrm>
        </p:grpSpPr>
        <p:sp>
          <p:nvSpPr>
            <p:cNvPr id="4" name="TextBox 4"/>
            <p:cNvSpPr txBox="1"/>
            <p:nvPr/>
          </p:nvSpPr>
          <p:spPr>
            <a:xfrm>
              <a:off x="0" y="55880"/>
              <a:ext cx="8718138" cy="109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97"/>
                </a:lnSpc>
                <a:spcBef>
                  <a:spcPct val="0"/>
                </a:spcBef>
              </a:pPr>
              <a:r>
                <a:rPr lang="en-US" sz="5725">
                  <a:solidFill>
                    <a:srgbClr val="1A1E2D"/>
                  </a:solidFill>
                  <a:latin typeface="Noto Serif Display Black Bold"/>
                </a:rPr>
                <a:t>Актуальность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608655"/>
              <a:ext cx="4300842" cy="1094962"/>
            </a:xfrm>
            <a:prstGeom prst="rect">
              <a:avLst/>
            </a:prstGeom>
            <a:solidFill>
              <a:srgbClr val="E6005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8440" y="1250408"/>
            <a:ext cx="7786184" cy="77861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735628" y="3219376"/>
            <a:ext cx="7523672" cy="335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4"/>
              </a:lnSpc>
            </a:pPr>
            <a:r>
              <a:rPr lang="en-US" sz="1996">
                <a:solidFill>
                  <a:srgbClr val="1A1E2D"/>
                </a:solidFill>
                <a:latin typeface="Rubik Medium"/>
              </a:rPr>
              <a:t>Дошкольный возраст - это период активного усвоения ребенком разговорного языка, становление и развитие всех сторон речи.В современной иерархиипедагогических проблем выделяется проблема готовности ребенкак школе, и одна из них - речевая. Под речевой готовностью к школе понимается взаимосвязь множества компонентов, основными из которых являются звукопроизношение, фонематический слух, звуковой анализ, словарный запас, грамматический строй, связность речи.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D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047111" y="757745"/>
            <a:ext cx="11191111" cy="83981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704672" y="833945"/>
            <a:ext cx="9554628" cy="239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350"/>
              </a:lnSpc>
              <a:spcBef>
                <a:spcPct val="0"/>
              </a:spcBef>
            </a:pPr>
            <a:r>
              <a:rPr lang="en-US" sz="8500">
                <a:solidFill>
                  <a:srgbClr val="FFFFFF"/>
                </a:solidFill>
                <a:latin typeface="Noto Serif Display Black Bold"/>
              </a:rPr>
              <a:t>Отличительная особенность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35628" y="4474254"/>
            <a:ext cx="7523672" cy="306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50"/>
              </a:lnSpc>
            </a:pPr>
            <a:r>
              <a:rPr lang="en-US" sz="2700">
                <a:solidFill>
                  <a:srgbClr val="1A1E2D"/>
                </a:solidFill>
                <a:latin typeface="Rubik Medium"/>
              </a:rPr>
              <a:t>В  процессе обучения совершенствуется память и устойчивость внимания,</a:t>
            </a:r>
          </a:p>
          <a:p>
            <a:pPr algn="r">
              <a:lnSpc>
                <a:spcPts val="4050"/>
              </a:lnSpc>
            </a:pPr>
            <a:r>
              <a:rPr lang="en-US" sz="2700">
                <a:solidFill>
                  <a:srgbClr val="1A1E2D"/>
                </a:solidFill>
                <a:latin typeface="Rubik Medium"/>
              </a:rPr>
              <a:t>у детей развиваются речевые и познавательные способности, самостоятельное мышление.</a:t>
            </a:r>
          </a:p>
          <a:p>
            <a:pPr algn="r">
              <a:lnSpc>
                <a:spcPts val="4050"/>
              </a:lnSpc>
            </a:pPr>
            <a:endParaRPr lang="en-US" sz="2700">
              <a:solidFill>
                <a:srgbClr val="1A1E2D"/>
              </a:solidFill>
              <a:latin typeface="Rubik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0053" y="1028700"/>
            <a:ext cx="11667051" cy="1100943"/>
            <a:chOff x="0" y="0"/>
            <a:chExt cx="15556068" cy="1467924"/>
          </a:xfrm>
        </p:grpSpPr>
        <p:sp>
          <p:nvSpPr>
            <p:cNvPr id="3" name="TextBox 3"/>
            <p:cNvSpPr txBox="1"/>
            <p:nvPr/>
          </p:nvSpPr>
          <p:spPr>
            <a:xfrm>
              <a:off x="0" y="1243971"/>
              <a:ext cx="15556068" cy="491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>
                  <a:solidFill>
                    <a:srgbClr val="1A1E2D"/>
                  </a:solidFill>
                  <a:latin typeface="Rubik Medium"/>
                </a:rPr>
                <a:t>социально-гуманитарная.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951" y="-8890"/>
              <a:ext cx="15503117" cy="1148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5"/>
                </a:lnSpc>
                <a:spcBef>
                  <a:spcPct val="0"/>
                </a:spcBef>
              </a:pPr>
              <a:r>
                <a:rPr lang="en-US" sz="5950">
                  <a:solidFill>
                    <a:srgbClr val="1A1E2D"/>
                  </a:solidFill>
                  <a:latin typeface="Noto Serif Display Black Bold"/>
                </a:rPr>
                <a:t>Направленность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50594" y="1028700"/>
            <a:ext cx="27189189" cy="27189189"/>
            <a:chOff x="0" y="0"/>
            <a:chExt cx="36252252" cy="3625225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4233013">
              <a:off x="3919742" y="3919742"/>
              <a:ext cx="28412768" cy="28412768"/>
            </a:xfrm>
            <a:prstGeom prst="rect">
              <a:avLst/>
            </a:prstGeom>
          </p:spPr>
        </p:pic>
        <p:sp>
          <p:nvSpPr>
            <p:cNvPr id="7" name="AutoShape 7"/>
            <p:cNvSpPr/>
            <p:nvPr/>
          </p:nvSpPr>
          <p:spPr>
            <a:xfrm>
              <a:off x="7511492" y="2574124"/>
              <a:ext cx="5852148" cy="1237762"/>
            </a:xfrm>
            <a:prstGeom prst="rect">
              <a:avLst/>
            </a:prstGeom>
            <a:solidFill>
              <a:srgbClr val="E6005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96373" y="2881381"/>
              <a:ext cx="4882387" cy="56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8"/>
                </a:lnSpc>
              </a:pPr>
              <a:r>
                <a:rPr lang="en-US" sz="2563" spc="51">
                  <a:solidFill>
                    <a:srgbClr val="FFFFFF"/>
                  </a:solidFill>
                  <a:latin typeface="Rubik Medium"/>
                </a:rPr>
                <a:t>6-7 ЛЕТ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511492" y="4300156"/>
              <a:ext cx="6836335" cy="48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7"/>
                </a:lnSpc>
              </a:pPr>
              <a:r>
                <a:rPr lang="en-US" sz="2078">
                  <a:solidFill>
                    <a:srgbClr val="1A1E2D"/>
                  </a:solidFill>
                  <a:latin typeface="Rubik Medium"/>
                </a:rPr>
                <a:t>Возраст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511492" y="5981344"/>
              <a:ext cx="5852148" cy="1237762"/>
            </a:xfrm>
            <a:prstGeom prst="rect">
              <a:avLst/>
            </a:prstGeom>
            <a:solidFill>
              <a:srgbClr val="E6005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996373" y="6288601"/>
              <a:ext cx="4882387" cy="56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8"/>
                </a:lnSpc>
              </a:pPr>
              <a:r>
                <a:rPr lang="en-US" sz="2563" spc="51">
                  <a:solidFill>
                    <a:srgbClr val="FFFFFF"/>
                  </a:solidFill>
                  <a:latin typeface="Rubik Medium"/>
                </a:rPr>
                <a:t>55 ЧАСОВ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11492" y="7707376"/>
              <a:ext cx="6836335" cy="48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7"/>
                </a:lnSpc>
              </a:pPr>
              <a:r>
                <a:rPr lang="en-US" sz="2078">
                  <a:solidFill>
                    <a:srgbClr val="1A1E2D"/>
                  </a:solidFill>
                  <a:latin typeface="Rubik Medium"/>
                </a:rPr>
                <a:t>Объём программы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2862482" y="2574124"/>
              <a:ext cx="5852148" cy="1237762"/>
            </a:xfrm>
            <a:prstGeom prst="rect">
              <a:avLst/>
            </a:prstGeom>
            <a:solidFill>
              <a:srgbClr val="E6005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3347362" y="2881381"/>
              <a:ext cx="4882387" cy="56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8"/>
                </a:lnSpc>
                <a:spcBef>
                  <a:spcPct val="0"/>
                </a:spcBef>
              </a:pPr>
              <a:r>
                <a:rPr lang="en-US" sz="2563" spc="51">
                  <a:solidFill>
                    <a:srgbClr val="FFFFFF"/>
                  </a:solidFill>
                  <a:latin typeface="Rubik Medium"/>
                </a:rPr>
                <a:t>2 РАЗА  В НЕДЕЛЮ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2862482" y="4300156"/>
              <a:ext cx="6836335" cy="48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7"/>
                </a:lnSpc>
              </a:pPr>
              <a:r>
                <a:rPr lang="en-US" sz="2078">
                  <a:solidFill>
                    <a:srgbClr val="1A1E2D"/>
                  </a:solidFill>
                  <a:latin typeface="Rubik Medium"/>
                </a:rPr>
                <a:t>Количество занятий в неделю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22862482" y="5624955"/>
              <a:ext cx="5852148" cy="1237762"/>
            </a:xfrm>
            <a:prstGeom prst="rect">
              <a:avLst/>
            </a:prstGeom>
            <a:solidFill>
              <a:srgbClr val="E6005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3347362" y="5932212"/>
              <a:ext cx="4882387" cy="56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8"/>
                </a:lnSpc>
                <a:spcBef>
                  <a:spcPct val="0"/>
                </a:spcBef>
              </a:pPr>
              <a:r>
                <a:rPr lang="en-US" sz="2563" spc="51">
                  <a:solidFill>
                    <a:srgbClr val="FFFFFF"/>
                  </a:solidFill>
                  <a:latin typeface="Rubik Medium"/>
                </a:rPr>
                <a:t>30 МИНУТ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862482" y="7350988"/>
              <a:ext cx="6836335" cy="48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7"/>
                </a:lnSpc>
              </a:pPr>
              <a:r>
                <a:rPr lang="en-US" sz="2078">
                  <a:solidFill>
                    <a:srgbClr val="1A1E2D"/>
                  </a:solidFill>
                  <a:latin typeface="Rubik Medium"/>
                </a:rPr>
                <a:t>Продолжительность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41506" y="4934402"/>
            <a:ext cx="4604988" cy="4604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D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50814" y="2387474"/>
            <a:ext cx="7709029" cy="4877572"/>
            <a:chOff x="0" y="0"/>
            <a:chExt cx="10278706" cy="6503429"/>
          </a:xfrm>
        </p:grpSpPr>
        <p:sp>
          <p:nvSpPr>
            <p:cNvPr id="4" name="TextBox 4"/>
            <p:cNvSpPr txBox="1"/>
            <p:nvPr/>
          </p:nvSpPr>
          <p:spPr>
            <a:xfrm>
              <a:off x="0" y="6242892"/>
              <a:ext cx="9427583" cy="57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3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9470"/>
              <a:ext cx="10278706" cy="3300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4"/>
                </a:lnSpc>
                <a:spcBef>
                  <a:spcPct val="0"/>
                </a:spcBef>
              </a:pPr>
              <a:r>
                <a:rPr lang="en-US" sz="7634">
                  <a:solidFill>
                    <a:srgbClr val="FFFFFF"/>
                  </a:solidFill>
                  <a:latin typeface="Noto Serif Display Black Bold"/>
                </a:rPr>
                <a:t>Цель программы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610449"/>
              <a:ext cx="5070703" cy="1290963"/>
            </a:xfrm>
            <a:prstGeom prst="rect">
              <a:avLst/>
            </a:prstGeom>
            <a:solidFill>
              <a:srgbClr val="E6005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23458" y="4503842"/>
              <a:ext cx="3823787" cy="1447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4"/>
                </a:lnSpc>
                <a:spcBef>
                  <a:spcPct val="0"/>
                </a:spcBef>
              </a:pPr>
              <a:r>
                <a:rPr lang="en-US" sz="3210">
                  <a:solidFill>
                    <a:srgbClr val="FFFFFF"/>
                  </a:solidFill>
                  <a:latin typeface="Rubik Light"/>
                </a:rPr>
                <a:t>Обучение детей чтению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7484639" cy="74846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439236">
            <a:off x="-1789258" y="4639042"/>
            <a:ext cx="20784673" cy="207846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42957" y="4125696"/>
            <a:ext cx="6538604" cy="4235398"/>
            <a:chOff x="0" y="0"/>
            <a:chExt cx="8718138" cy="5647197"/>
          </a:xfrm>
        </p:grpSpPr>
        <p:sp>
          <p:nvSpPr>
            <p:cNvPr id="4" name="AutoShape 4"/>
            <p:cNvSpPr/>
            <p:nvPr/>
          </p:nvSpPr>
          <p:spPr>
            <a:xfrm>
              <a:off x="0" y="5610938"/>
              <a:ext cx="8718138" cy="3626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718138" cy="3869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1"/>
                </a:lnSpc>
              </a:pPr>
              <a:r>
                <a:rPr lang="en-US" sz="2280">
                  <a:solidFill>
                    <a:srgbClr val="FFFFFF"/>
                  </a:solidFill>
                  <a:latin typeface="Rubik Medium"/>
                </a:rPr>
                <a:t>1.Обучать детей сознательному, правильному, плавному слоговому  чтениюс постепенным переходом к чтению целымисловами; далее развивать        навыки чтенияцелыми словами и небольшими предложениями.</a:t>
              </a:r>
            </a:p>
            <a:p>
              <a:pPr>
                <a:lnSpc>
                  <a:spcPts val="2821"/>
                </a:lnSpc>
              </a:pPr>
              <a:endParaRPr lang="en-US" sz="2280">
                <a:solidFill>
                  <a:srgbClr val="FFFFFF"/>
                </a:solidFill>
                <a:latin typeface="Rubik Medium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06439" y="5002753"/>
            <a:ext cx="6538604" cy="3358340"/>
            <a:chOff x="0" y="0"/>
            <a:chExt cx="8718138" cy="4477787"/>
          </a:xfrm>
        </p:grpSpPr>
        <p:sp>
          <p:nvSpPr>
            <p:cNvPr id="7" name="AutoShape 7"/>
            <p:cNvSpPr/>
            <p:nvPr/>
          </p:nvSpPr>
          <p:spPr>
            <a:xfrm>
              <a:off x="0" y="4441528"/>
              <a:ext cx="8718138" cy="3626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718138" cy="266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1"/>
                </a:lnSpc>
              </a:pPr>
              <a:r>
                <a:rPr lang="en-US" sz="2207">
                  <a:solidFill>
                    <a:srgbClr val="FFFFFF"/>
                  </a:solidFill>
                  <a:latin typeface="Rubik Medium"/>
                </a:rPr>
                <a:t>4.Формировать устную речь детей. Обогащатьсловарный запас, развивать коммуникативные способности на основе общения.</a:t>
              </a:r>
            </a:p>
            <a:p>
              <a:pPr>
                <a:lnSpc>
                  <a:spcPts val="2711"/>
                </a:lnSpc>
              </a:pPr>
              <a:endParaRPr lang="en-US" sz="2207">
                <a:solidFill>
                  <a:srgbClr val="FFFFFF"/>
                </a:solidFill>
                <a:latin typeface="Rubik Medium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06439" y="1028700"/>
            <a:ext cx="6538604" cy="3743163"/>
            <a:chOff x="0" y="0"/>
            <a:chExt cx="8718138" cy="4990885"/>
          </a:xfrm>
        </p:grpSpPr>
        <p:sp>
          <p:nvSpPr>
            <p:cNvPr id="10" name="AutoShape 10"/>
            <p:cNvSpPr/>
            <p:nvPr/>
          </p:nvSpPr>
          <p:spPr>
            <a:xfrm>
              <a:off x="0" y="4954625"/>
              <a:ext cx="8718138" cy="3626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718138" cy="2107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1"/>
                </a:lnSpc>
              </a:pPr>
              <a:r>
                <a:rPr lang="en-US" sz="2207">
                  <a:solidFill>
                    <a:srgbClr val="FFFFFF"/>
                  </a:solidFill>
                  <a:latin typeface="Rubik Medium"/>
                </a:rPr>
                <a:t>2.Учить читать без утомления и перенапряжения, прививать любовь и интерес к чтению, поощрять ответы детей.</a:t>
              </a:r>
            </a:p>
            <a:p>
              <a:pPr>
                <a:lnSpc>
                  <a:spcPts val="2711"/>
                </a:lnSpc>
              </a:pPr>
              <a:endParaRPr lang="en-US" sz="2207">
                <a:solidFill>
                  <a:srgbClr val="FFFFFF"/>
                </a:solidFill>
                <a:latin typeface="Rubik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911780"/>
              <a:ext cx="8718138" cy="1524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199">
                  <a:solidFill>
                    <a:srgbClr val="FFFFFF"/>
                  </a:solidFill>
                  <a:latin typeface="Rubik Medium"/>
                </a:rPr>
                <a:t>3.Работать по трем единицамречи: звуку, слову,предложению.</a:t>
              </a:r>
            </a:p>
            <a:p>
              <a:pPr>
                <a:lnSpc>
                  <a:spcPts val="2849"/>
                </a:lnSpc>
              </a:pPr>
              <a:endParaRPr lang="en-US" sz="2199">
                <a:solidFill>
                  <a:srgbClr val="FFFFFF"/>
                </a:solidFill>
                <a:latin typeface="Rubik Medium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7741" y="5775247"/>
            <a:ext cx="5171693" cy="517169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42957" y="1681177"/>
            <a:ext cx="6538604" cy="206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  <a:spcBef>
                <a:spcPct val="0"/>
              </a:spcBef>
            </a:pPr>
            <a:r>
              <a:rPr lang="en-US" sz="7300">
                <a:solidFill>
                  <a:srgbClr val="FFFFFF"/>
                </a:solidFill>
                <a:latin typeface="Noto Serif Display Black Bold"/>
              </a:rPr>
              <a:t>Задачи программы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61981"/>
            <a:ext cx="8359558" cy="19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47"/>
              </a:lnSpc>
            </a:pPr>
            <a:r>
              <a:rPr lang="en-US" sz="5533" spc="110">
                <a:solidFill>
                  <a:srgbClr val="FFFFFF"/>
                </a:solidFill>
                <a:latin typeface="Rubik Medium"/>
              </a:rPr>
              <a:t>ПЛАНИРУЕМЫЕ</a:t>
            </a:r>
          </a:p>
          <a:p>
            <a:pPr algn="just">
              <a:lnSpc>
                <a:spcPts val="7747"/>
              </a:lnSpc>
            </a:pPr>
            <a:r>
              <a:rPr lang="en-US" sz="5533" spc="110">
                <a:solidFill>
                  <a:srgbClr val="FFFFFF"/>
                </a:solidFill>
                <a:latin typeface="Rubik Medium"/>
              </a:rPr>
              <a:t> РЕЗУЛЬТАТЫ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248337" y="3896092"/>
            <a:ext cx="20784673" cy="207846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7196" y="5693100"/>
            <a:ext cx="3953608" cy="39536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649387" y="3296043"/>
            <a:ext cx="6473633" cy="141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2.Различать гласные, твердые и</a:t>
            </a:r>
          </a:p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 мягкие согласные.</a:t>
            </a:r>
          </a:p>
          <a:p>
            <a:pPr>
              <a:lnSpc>
                <a:spcPts val="3802"/>
              </a:lnSpc>
            </a:pPr>
            <a:endParaRPr lang="en-US" sz="2534">
              <a:solidFill>
                <a:srgbClr val="FFFFFF"/>
              </a:solidFill>
              <a:latin typeface="Rubik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49387" y="1487624"/>
            <a:ext cx="6473633" cy="189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1.Владеть понятиями: «слово», «звук», «буква», «предложение», </a:t>
            </a:r>
          </a:p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знать названия букв.</a:t>
            </a:r>
          </a:p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 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9387" y="4791008"/>
            <a:ext cx="6473633" cy="94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3.Правильно ставить ударение в знакомых словах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49387" y="6252010"/>
            <a:ext cx="6473633" cy="141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02"/>
              </a:lnSpc>
            </a:pPr>
            <a:r>
              <a:rPr lang="en-US" sz="2534">
                <a:solidFill>
                  <a:srgbClr val="FFFFFF"/>
                </a:solidFill>
                <a:latin typeface="Rubik Medium"/>
              </a:rPr>
              <a:t>4.Плавно читать целыми словами, отвечать на вопросы по тексту.</a:t>
            </a:r>
          </a:p>
          <a:p>
            <a:pPr algn="r">
              <a:lnSpc>
                <a:spcPts val="3802"/>
              </a:lnSpc>
            </a:pPr>
            <a:endParaRPr lang="en-US" sz="2534">
              <a:solidFill>
                <a:srgbClr val="FFFFFF"/>
              </a:solidFill>
              <a:latin typeface="Rubik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248337" y="3896092"/>
            <a:ext cx="20784673" cy="207846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7196" y="5693100"/>
            <a:ext cx="3953608" cy="3953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0700"/>
            <a:ext cx="7162800" cy="5162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790700"/>
            <a:ext cx="67246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D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51824"/>
            <a:ext cx="13658704" cy="7689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757">
            <a:off x="15392400" y="647700"/>
            <a:ext cx="2633663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01">
            <a:off x="13410648" y="4836146"/>
            <a:ext cx="4883920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6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269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Rubik Light</vt:lpstr>
      <vt:lpstr>Calibri</vt:lpstr>
      <vt:lpstr>Noto Serif Display Black Bold</vt:lpstr>
      <vt:lpstr>Rubik Medium</vt:lpstr>
      <vt:lpstr>Open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читайка</dc:title>
  <cp:lastModifiedBy>123</cp:lastModifiedBy>
  <cp:revision>2</cp:revision>
  <dcterms:created xsi:type="dcterms:W3CDTF">2006-08-16T00:00:00Z</dcterms:created>
  <dcterms:modified xsi:type="dcterms:W3CDTF">2024-08-28T11:08:55Z</dcterms:modified>
  <dc:identifier>DAE_8z5Ypt0</dc:identifier>
</cp:coreProperties>
</file>