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Open Sans" panose="020B0604020202020204" charset="0"/>
      <p:regular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62" d="100"/>
          <a:sy n="62" d="100"/>
        </p:scale>
        <p:origin x="-384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27338" y="2005776"/>
            <a:ext cx="8331962" cy="6314065"/>
          </a:xfrm>
          <a:custGeom>
            <a:avLst/>
            <a:gdLst/>
            <a:ahLst/>
            <a:cxnLst/>
            <a:rect l="l" t="t" r="r" b="b"/>
            <a:pathLst>
              <a:path w="8331962" h="6314065">
                <a:moveTo>
                  <a:pt x="0" y="0"/>
                </a:moveTo>
                <a:lnTo>
                  <a:pt x="8331962" y="0"/>
                </a:lnTo>
                <a:lnTo>
                  <a:pt x="8331962" y="6314065"/>
                </a:lnTo>
                <a:lnTo>
                  <a:pt x="0" y="6314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09778" y="2867319"/>
            <a:ext cx="8526918" cy="5830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752"/>
              </a:lnSpc>
            </a:pPr>
            <a:r>
              <a:rPr lang="en-US" sz="11200" spc="-1164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«Школа умелого карандаша»</a:t>
            </a:r>
          </a:p>
          <a:p>
            <a:pPr algn="l">
              <a:lnSpc>
                <a:spcPts val="12768"/>
              </a:lnSpc>
            </a:pPr>
            <a:endParaRPr lang="en-US" sz="11200" spc="-1164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70024" y="7311117"/>
            <a:ext cx="7773976" cy="2169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7"/>
              </a:lnSpc>
            </a:pPr>
            <a:r>
              <a:rPr lang="en-US" sz="4795" spc="-393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Дополнительная общеобразовательная программа </a:t>
            </a:r>
          </a:p>
          <a:p>
            <a:pPr marL="0" lvl="0" indent="0" algn="l">
              <a:lnSpc>
                <a:spcPts val="4267"/>
              </a:lnSpc>
            </a:pPr>
            <a:endParaRPr lang="en-US" sz="4795" spc="-393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70024" y="9353550"/>
            <a:ext cx="7773976" cy="755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25"/>
              </a:lnSpc>
            </a:pPr>
            <a:r>
              <a:rPr lang="en-US" sz="2500" spc="-205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Разработал: Учитель - логопед Т.Н. Логинова</a:t>
            </a:r>
          </a:p>
          <a:p>
            <a:pPr algn="l">
              <a:lnSpc>
                <a:spcPts val="1925"/>
              </a:lnSpc>
            </a:pPr>
            <a:r>
              <a:rPr lang="en-US" sz="2500" spc="-205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l">
              <a:lnSpc>
                <a:spcPts val="1925"/>
              </a:lnSpc>
              <a:spcBef>
                <a:spcPct val="0"/>
              </a:spcBef>
            </a:pPr>
            <a:endParaRPr lang="en-US" sz="2500" spc="-205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09778" y="641350"/>
            <a:ext cx="8238028" cy="986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75"/>
              </a:lnSpc>
            </a:pPr>
            <a:r>
              <a:rPr lang="en-US" sz="2500" spc="-205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Муниципальное дошкольное образовательное учреждение  </a:t>
            </a:r>
          </a:p>
          <a:p>
            <a:pPr algn="l">
              <a:lnSpc>
                <a:spcPts val="2575"/>
              </a:lnSpc>
            </a:pPr>
            <a:r>
              <a:rPr lang="en-US" sz="2500" spc="-205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Детский сад №93 комбинированного вида»</a:t>
            </a:r>
          </a:p>
          <a:p>
            <a:pPr marL="0" lvl="0" indent="0" algn="l">
              <a:lnSpc>
                <a:spcPts val="2575"/>
              </a:lnSpc>
            </a:pPr>
            <a:endParaRPr lang="en-US" sz="2500" spc="-205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39536" y="1630825"/>
            <a:ext cx="7025351" cy="7025351"/>
          </a:xfrm>
          <a:custGeom>
            <a:avLst/>
            <a:gdLst/>
            <a:ahLst/>
            <a:cxnLst/>
            <a:rect l="l" t="t" r="r" b="b"/>
            <a:pathLst>
              <a:path w="7025351" h="7025351">
                <a:moveTo>
                  <a:pt x="0" y="0"/>
                </a:moveTo>
                <a:lnTo>
                  <a:pt x="7025351" y="0"/>
                </a:lnTo>
                <a:lnTo>
                  <a:pt x="7025351" y="7025350"/>
                </a:lnTo>
                <a:lnTo>
                  <a:pt x="0" y="702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504950" y="1242539"/>
            <a:ext cx="7421378" cy="123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Цель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504950" y="3054777"/>
            <a:ext cx="6403908" cy="69191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</a:pPr>
            <a:r>
              <a:rPr lang="en-US" sz="2799" spc="-36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Формирование у детей предпосылок, необходимых для осуществления любой и особенно учебной деятельности, которая требует развитой двигательной сферы (крупных и мелких движений), развитых внимания, памяти, пространственного восприятия, речи и мышления, волевых усилий, навыков планирования и самоконтроля (облегчение процесса овладения навыками рисования, письма и чтения). </a:t>
            </a:r>
          </a:p>
          <a:p>
            <a:pPr algn="l">
              <a:lnSpc>
                <a:spcPts val="3919"/>
              </a:lnSpc>
            </a:pPr>
            <a:endParaRPr lang="en-US" sz="2799" spc="-36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92079" y="5104707"/>
            <a:ext cx="25872159" cy="2860073"/>
          </a:xfrm>
          <a:custGeom>
            <a:avLst/>
            <a:gdLst/>
            <a:ahLst/>
            <a:cxnLst/>
            <a:rect l="l" t="t" r="r" b="b"/>
            <a:pathLst>
              <a:path w="25872159" h="2860073">
                <a:moveTo>
                  <a:pt x="0" y="0"/>
                </a:moveTo>
                <a:lnTo>
                  <a:pt x="25872158" y="0"/>
                </a:lnTo>
                <a:lnTo>
                  <a:pt x="25872158" y="2860074"/>
                </a:lnTo>
                <a:lnTo>
                  <a:pt x="0" y="28600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55701" y="4943470"/>
            <a:ext cx="952509" cy="952509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08676" y="7162312"/>
            <a:ext cx="952509" cy="952509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667745" y="4943470"/>
            <a:ext cx="952509" cy="952509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1987030" y="7162312"/>
            <a:ext cx="952509" cy="952509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5127415" y="4943470"/>
            <a:ext cx="952509" cy="952509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76200" y="161925"/>
              <a:ext cx="660400" cy="5746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8" name="AutoShape 18"/>
          <p:cNvSpPr/>
          <p:nvPr/>
        </p:nvSpPr>
        <p:spPr>
          <a:xfrm>
            <a:off x="2731956" y="5639377"/>
            <a:ext cx="0" cy="1167915"/>
          </a:xfrm>
          <a:prstGeom prst="line">
            <a:avLst/>
          </a:prstGeom>
          <a:ln w="28575" cap="rnd">
            <a:solidFill>
              <a:srgbClr val="AB9EE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19" name="AutoShape 19"/>
          <p:cNvSpPr/>
          <p:nvPr/>
        </p:nvSpPr>
        <p:spPr>
          <a:xfrm>
            <a:off x="9158288" y="5639377"/>
            <a:ext cx="0" cy="1167915"/>
          </a:xfrm>
          <a:prstGeom prst="line">
            <a:avLst/>
          </a:prstGeom>
          <a:ln w="28575" cap="rnd">
            <a:solidFill>
              <a:srgbClr val="AB9EE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0" name="AutoShape 20"/>
          <p:cNvSpPr/>
          <p:nvPr/>
        </p:nvSpPr>
        <p:spPr>
          <a:xfrm>
            <a:off x="15617957" y="5639377"/>
            <a:ext cx="0" cy="1167915"/>
          </a:xfrm>
          <a:prstGeom prst="line">
            <a:avLst/>
          </a:prstGeom>
          <a:ln w="28575" cap="rnd">
            <a:solidFill>
              <a:srgbClr val="AB9EE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1" name="AutoShape 21"/>
          <p:cNvSpPr/>
          <p:nvPr/>
        </p:nvSpPr>
        <p:spPr>
          <a:xfrm flipV="1">
            <a:off x="12463285" y="6223335"/>
            <a:ext cx="0" cy="1167915"/>
          </a:xfrm>
          <a:prstGeom prst="line">
            <a:avLst/>
          </a:prstGeom>
          <a:ln w="28575" cap="rnd">
            <a:solidFill>
              <a:srgbClr val="AB9EE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2" name="AutoShape 22"/>
          <p:cNvSpPr/>
          <p:nvPr/>
        </p:nvSpPr>
        <p:spPr>
          <a:xfrm flipV="1">
            <a:off x="5884930" y="6223335"/>
            <a:ext cx="0" cy="1167915"/>
          </a:xfrm>
          <a:prstGeom prst="line">
            <a:avLst/>
          </a:prstGeom>
          <a:ln w="28575" cap="rnd">
            <a:solidFill>
              <a:srgbClr val="AB9EE2"/>
            </a:solidFill>
            <a:prstDash val="solid"/>
            <a:headEnd type="none" w="sm" len="sm"/>
            <a:tailEnd type="triangle" w="lg" len="med"/>
          </a:ln>
        </p:spPr>
      </p:sp>
      <p:sp>
        <p:nvSpPr>
          <p:cNvPr id="23" name="Freeform 23"/>
          <p:cNvSpPr/>
          <p:nvPr/>
        </p:nvSpPr>
        <p:spPr>
          <a:xfrm flipH="1">
            <a:off x="521429" y="1096405"/>
            <a:ext cx="2699358" cy="3847066"/>
          </a:xfrm>
          <a:custGeom>
            <a:avLst/>
            <a:gdLst/>
            <a:ahLst/>
            <a:cxnLst/>
            <a:rect l="l" t="t" r="r" b="b"/>
            <a:pathLst>
              <a:path w="2699358" h="3847066">
                <a:moveTo>
                  <a:pt x="2699357" y="0"/>
                </a:moveTo>
                <a:lnTo>
                  <a:pt x="0" y="0"/>
                </a:lnTo>
                <a:lnTo>
                  <a:pt x="0" y="3847065"/>
                </a:lnTo>
                <a:lnTo>
                  <a:pt x="2699357" y="3847065"/>
                </a:lnTo>
                <a:lnTo>
                  <a:pt x="2699357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 flipH="1">
            <a:off x="15127415" y="1096405"/>
            <a:ext cx="2722629" cy="4196739"/>
          </a:xfrm>
          <a:custGeom>
            <a:avLst/>
            <a:gdLst/>
            <a:ahLst/>
            <a:cxnLst/>
            <a:rect l="l" t="t" r="r" b="b"/>
            <a:pathLst>
              <a:path w="2722629" h="4196739">
                <a:moveTo>
                  <a:pt x="2722629" y="0"/>
                </a:moveTo>
                <a:lnTo>
                  <a:pt x="0" y="0"/>
                </a:lnTo>
                <a:lnTo>
                  <a:pt x="0" y="4196738"/>
                </a:lnTo>
                <a:lnTo>
                  <a:pt x="2722629" y="4196738"/>
                </a:lnTo>
                <a:lnTo>
                  <a:pt x="2722629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150926" y="1432536"/>
            <a:ext cx="13986148" cy="12325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Основные задачи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553712" y="7220561"/>
            <a:ext cx="2356488" cy="21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3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сформировать умение соблюдать гигиенические правила письма (положение корпуса, руки, тетради, карандаша)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706686" y="3532035"/>
            <a:ext cx="2356488" cy="925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3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учить детей работать в тетрадях в мелкую клетку.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285041" y="3532035"/>
            <a:ext cx="2356488" cy="21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3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совершенствовать первоначальные графические навыки ориентировки на листе бумаги, укрепляя мышцы руки и пальцев.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995864" y="7220561"/>
            <a:ext cx="2356488" cy="21823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3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учить обводить и штриховать буквы алфавита. Использовать разные виды штриховки в одном рисунке.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39740" y="7220561"/>
            <a:ext cx="2356488" cy="24965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spc="-3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повышение умственной работоспособности, синхронизации работы глаз и рук (база для овладения графо-моторными навыками),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84034" y="6855008"/>
            <a:ext cx="10491248" cy="5765815"/>
          </a:xfrm>
          <a:custGeom>
            <a:avLst/>
            <a:gdLst/>
            <a:ahLst/>
            <a:cxnLst/>
            <a:rect l="l" t="t" r="r" b="b"/>
            <a:pathLst>
              <a:path w="10491248" h="5765815">
                <a:moveTo>
                  <a:pt x="0" y="0"/>
                </a:moveTo>
                <a:lnTo>
                  <a:pt x="10491248" y="0"/>
                </a:lnTo>
                <a:lnTo>
                  <a:pt x="10491248" y="5765815"/>
                </a:lnTo>
                <a:lnTo>
                  <a:pt x="0" y="5765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273152" y="1449812"/>
            <a:ext cx="11741696" cy="238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Актуальность</a:t>
            </a:r>
          </a:p>
          <a:p>
            <a:pPr algn="ctr">
              <a:lnSpc>
                <a:spcPts val="9120"/>
              </a:lnSpc>
            </a:pPr>
            <a:endParaRPr lang="en-US" sz="9500" spc="-779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920954" y="3141008"/>
            <a:ext cx="14446093" cy="3947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-36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У многих детей отмечается недостаточность двигательных навыков: скованность, плохая координация, неполный объем движений, нарушение их произвольности; недоразвитие мелкой моторики и зрительно-двигательной координации: неловкость, несогласованность движений рук. Нарушение моторики отрицательно сказываются на развитии познавательной деятельности ребенка. Несовершенство тонкой двигательной координации кистей и пальцев рук затрудняет овладение письмом и рядом других учебных и трудовых навыков. Тонкая моторика – основа развития психических процессов</a:t>
            </a:r>
          </a:p>
        </p:txBody>
      </p:sp>
      <p:sp>
        <p:nvSpPr>
          <p:cNvPr id="5" name="Freeform 5"/>
          <p:cNvSpPr/>
          <p:nvPr/>
        </p:nvSpPr>
        <p:spPr>
          <a:xfrm>
            <a:off x="11075282" y="6855008"/>
            <a:ext cx="10491248" cy="5765815"/>
          </a:xfrm>
          <a:custGeom>
            <a:avLst/>
            <a:gdLst/>
            <a:ahLst/>
            <a:cxnLst/>
            <a:rect l="l" t="t" r="r" b="b"/>
            <a:pathLst>
              <a:path w="10491248" h="5765815">
                <a:moveTo>
                  <a:pt x="0" y="0"/>
                </a:moveTo>
                <a:lnTo>
                  <a:pt x="10491248" y="0"/>
                </a:lnTo>
                <a:lnTo>
                  <a:pt x="10491248" y="5765815"/>
                </a:lnTo>
                <a:lnTo>
                  <a:pt x="0" y="57658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5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602" y="546880"/>
            <a:ext cx="17575050" cy="9574050"/>
            <a:chOff x="0" y="0"/>
            <a:chExt cx="4628820" cy="2521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628820" cy="2521560"/>
            </a:xfrm>
            <a:custGeom>
              <a:avLst/>
              <a:gdLst/>
              <a:ahLst/>
              <a:cxnLst/>
              <a:rect l="l" t="t" r="r" b="b"/>
              <a:pathLst>
                <a:path w="4628820" h="2521560">
                  <a:moveTo>
                    <a:pt x="7048" y="0"/>
                  </a:moveTo>
                  <a:lnTo>
                    <a:pt x="4621772" y="0"/>
                  </a:lnTo>
                  <a:cubicBezTo>
                    <a:pt x="4623641" y="0"/>
                    <a:pt x="4625434" y="743"/>
                    <a:pt x="4626756" y="2064"/>
                  </a:cubicBezTo>
                  <a:cubicBezTo>
                    <a:pt x="4628077" y="3386"/>
                    <a:pt x="4628820" y="5179"/>
                    <a:pt x="4628820" y="7048"/>
                  </a:cubicBezTo>
                  <a:lnTo>
                    <a:pt x="4628820" y="2514512"/>
                  </a:lnTo>
                  <a:cubicBezTo>
                    <a:pt x="4628820" y="2516382"/>
                    <a:pt x="4628077" y="2518174"/>
                    <a:pt x="4626756" y="2519496"/>
                  </a:cubicBezTo>
                  <a:cubicBezTo>
                    <a:pt x="4625434" y="2520818"/>
                    <a:pt x="4623641" y="2521560"/>
                    <a:pt x="4621772" y="2521560"/>
                  </a:cubicBezTo>
                  <a:lnTo>
                    <a:pt x="7048" y="2521560"/>
                  </a:lnTo>
                  <a:cubicBezTo>
                    <a:pt x="5179" y="2521560"/>
                    <a:pt x="3386" y="2520818"/>
                    <a:pt x="2064" y="2519496"/>
                  </a:cubicBezTo>
                  <a:cubicBezTo>
                    <a:pt x="743" y="2518174"/>
                    <a:pt x="0" y="2516382"/>
                    <a:pt x="0" y="2514512"/>
                  </a:cubicBezTo>
                  <a:lnTo>
                    <a:pt x="0" y="7048"/>
                  </a:lnTo>
                  <a:cubicBezTo>
                    <a:pt x="0" y="5179"/>
                    <a:pt x="743" y="3386"/>
                    <a:pt x="2064" y="2064"/>
                  </a:cubicBezTo>
                  <a:cubicBezTo>
                    <a:pt x="3386" y="743"/>
                    <a:pt x="5179" y="0"/>
                    <a:pt x="7048" y="0"/>
                  </a:cubicBezTo>
                  <a:close/>
                </a:path>
              </a:pathLst>
            </a:custGeom>
            <a:solidFill>
              <a:srgbClr val="AB9EE2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4628820" cy="24358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2073217" y="2690463"/>
            <a:ext cx="14141567" cy="1996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8000" spc="-65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Новизна программы</a:t>
            </a:r>
          </a:p>
          <a:p>
            <a:pPr algn="ctr">
              <a:lnSpc>
                <a:spcPts val="7680"/>
              </a:lnSpc>
            </a:pPr>
            <a:endParaRPr lang="en-US" sz="8000" spc="-65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2482062" y="4028978"/>
            <a:ext cx="13323875" cy="4443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-36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Программа «Школа умелого карандаша» создана на основе авторской программы И.А. Подрезовой «Школа умелого карандаша», но отличается тем, что в структуру занятий включены игры с «Су – Джок» мячами, что оказывает благотворное влияние на развитие мелкой моторики пальцев рук, тем самым способствуя речевому развитию, кинезиологические упражнения, которые способствуют развитию речи, внимания, повышают интеллектуальные и познавательные способности, элементы логоритмики, что способствует развитию темпа и ритмичности движений.</a:t>
            </a:r>
          </a:p>
          <a:p>
            <a:pPr algn="ctr">
              <a:lnSpc>
                <a:spcPts val="3919"/>
              </a:lnSpc>
            </a:pPr>
            <a:endParaRPr lang="en-US" sz="2799" spc="-36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" name="Freeform 7"/>
          <p:cNvSpPr/>
          <p:nvPr/>
        </p:nvSpPr>
        <p:spPr>
          <a:xfrm flipH="1">
            <a:off x="-147260" y="2012830"/>
            <a:ext cx="3738304" cy="4266253"/>
          </a:xfrm>
          <a:custGeom>
            <a:avLst/>
            <a:gdLst/>
            <a:ahLst/>
            <a:cxnLst/>
            <a:rect l="l" t="t" r="r" b="b"/>
            <a:pathLst>
              <a:path w="3738304" h="4266253">
                <a:moveTo>
                  <a:pt x="3738304" y="0"/>
                </a:moveTo>
                <a:lnTo>
                  <a:pt x="0" y="0"/>
                </a:lnTo>
                <a:lnTo>
                  <a:pt x="0" y="4266253"/>
                </a:lnTo>
                <a:lnTo>
                  <a:pt x="3738304" y="4266253"/>
                </a:lnTo>
                <a:lnTo>
                  <a:pt x="3738304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37985" y="4003683"/>
            <a:ext cx="4750393" cy="5096690"/>
            <a:chOff x="0" y="0"/>
            <a:chExt cx="1232151" cy="132197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4" name="TextBox 4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769312" y="4003683"/>
            <a:ext cx="4750393" cy="5096690"/>
            <a:chOff x="0" y="0"/>
            <a:chExt cx="1232151" cy="132197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741358" y="4003683"/>
            <a:ext cx="4750393" cy="5096690"/>
            <a:chOff x="0" y="0"/>
            <a:chExt cx="1232151" cy="13219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232151" cy="1321973"/>
            </a:xfrm>
            <a:custGeom>
              <a:avLst/>
              <a:gdLst/>
              <a:ahLst/>
              <a:cxnLst/>
              <a:rect l="l" t="t" r="r" b="b"/>
              <a:pathLst>
                <a:path w="1232151" h="1321973">
                  <a:moveTo>
                    <a:pt x="29335" y="0"/>
                  </a:moveTo>
                  <a:lnTo>
                    <a:pt x="1202815" y="0"/>
                  </a:lnTo>
                  <a:cubicBezTo>
                    <a:pt x="1210596" y="0"/>
                    <a:pt x="1218057" y="3091"/>
                    <a:pt x="1223559" y="8592"/>
                  </a:cubicBezTo>
                  <a:cubicBezTo>
                    <a:pt x="1229060" y="14094"/>
                    <a:pt x="1232151" y="21555"/>
                    <a:pt x="1232151" y="29335"/>
                  </a:cubicBezTo>
                  <a:lnTo>
                    <a:pt x="1232151" y="1292638"/>
                  </a:lnTo>
                  <a:cubicBezTo>
                    <a:pt x="1232151" y="1300418"/>
                    <a:pt x="1229060" y="1307879"/>
                    <a:pt x="1223559" y="1313381"/>
                  </a:cubicBezTo>
                  <a:cubicBezTo>
                    <a:pt x="1218057" y="1318882"/>
                    <a:pt x="1210596" y="1321973"/>
                    <a:pt x="1202815" y="1321973"/>
                  </a:cubicBezTo>
                  <a:lnTo>
                    <a:pt x="29335" y="1321973"/>
                  </a:lnTo>
                  <a:cubicBezTo>
                    <a:pt x="21555" y="1321973"/>
                    <a:pt x="14094" y="1318882"/>
                    <a:pt x="8592" y="1313381"/>
                  </a:cubicBezTo>
                  <a:cubicBezTo>
                    <a:pt x="3091" y="1307879"/>
                    <a:pt x="0" y="1300418"/>
                    <a:pt x="0" y="1292638"/>
                  </a:cubicBezTo>
                  <a:lnTo>
                    <a:pt x="0" y="29335"/>
                  </a:lnTo>
                  <a:cubicBezTo>
                    <a:pt x="0" y="21555"/>
                    <a:pt x="3091" y="14094"/>
                    <a:pt x="8592" y="8592"/>
                  </a:cubicBezTo>
                  <a:cubicBezTo>
                    <a:pt x="14094" y="3091"/>
                    <a:pt x="21555" y="0"/>
                    <a:pt x="2933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AB9EE2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85725"/>
              <a:ext cx="1232151" cy="12362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25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2128190" y="720441"/>
            <a:ext cx="2974014" cy="3283242"/>
          </a:xfrm>
          <a:custGeom>
            <a:avLst/>
            <a:gdLst/>
            <a:ahLst/>
            <a:cxnLst/>
            <a:rect l="l" t="t" r="r" b="b"/>
            <a:pathLst>
              <a:path w="2974014" h="3283242">
                <a:moveTo>
                  <a:pt x="2974013" y="0"/>
                </a:moveTo>
                <a:lnTo>
                  <a:pt x="0" y="0"/>
                </a:lnTo>
                <a:lnTo>
                  <a:pt x="0" y="3283242"/>
                </a:lnTo>
                <a:lnTo>
                  <a:pt x="2974013" y="3283242"/>
                </a:lnTo>
                <a:lnTo>
                  <a:pt x="2974013" y="0"/>
                </a:lnTo>
                <a:close/>
              </a:path>
            </a:pathLst>
          </a:custGeom>
          <a:blipFill>
            <a:blip r:embed="rId2"/>
            <a:stretch>
              <a:fillRect r="-86168" b="-7768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4176569" y="1479135"/>
            <a:ext cx="1889207" cy="2524548"/>
          </a:xfrm>
          <a:custGeom>
            <a:avLst/>
            <a:gdLst/>
            <a:ahLst/>
            <a:cxnLst/>
            <a:rect l="l" t="t" r="r" b="b"/>
            <a:pathLst>
              <a:path w="1889207" h="2524548">
                <a:moveTo>
                  <a:pt x="0" y="0"/>
                </a:moveTo>
                <a:lnTo>
                  <a:pt x="1889206" y="0"/>
                </a:lnTo>
                <a:lnTo>
                  <a:pt x="1889206" y="2524548"/>
                </a:lnTo>
                <a:lnTo>
                  <a:pt x="0" y="252454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158" t="-23565" b="-76052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88248" y="1437026"/>
            <a:ext cx="12911505" cy="2384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0"/>
              </a:lnSpc>
            </a:pPr>
            <a:r>
              <a:rPr lang="en-US" sz="9500" spc="-779" dirty="0" err="1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Адресат</a:t>
            </a:r>
            <a:r>
              <a:rPr lang="en-US" sz="9500" spc="-779" dirty="0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9500" spc="-779" dirty="0" err="1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Программы</a:t>
            </a:r>
            <a:endParaRPr lang="en-US" sz="9500" spc="-779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9120"/>
              </a:lnSpc>
            </a:pPr>
            <a:endParaRPr lang="en-US" sz="9500" spc="-779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3615197" y="2944886"/>
            <a:ext cx="11057607" cy="4978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40"/>
              </a:lnSpc>
            </a:pPr>
            <a:r>
              <a:rPr lang="en-US" sz="4000" spc="-328" dirty="0" err="1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дети</a:t>
            </a:r>
            <a:r>
              <a:rPr lang="en-US" sz="4000" spc="-328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spc="-328" dirty="0" err="1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старшего</a:t>
            </a:r>
            <a:r>
              <a:rPr lang="en-US" sz="4000" spc="-328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spc="-328" dirty="0" err="1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дошкольного</a:t>
            </a:r>
            <a:r>
              <a:rPr lang="en-US" sz="4000" spc="-328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4000" spc="-328" dirty="0" err="1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возраста</a:t>
            </a:r>
            <a:r>
              <a:rPr lang="en-US" sz="4000" spc="-328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 (5-7 </a:t>
            </a:r>
            <a:r>
              <a:rPr lang="en-US" sz="4000" spc="-328" dirty="0" err="1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лет</a:t>
            </a:r>
            <a:r>
              <a:rPr lang="en-US" sz="4000" spc="-328" dirty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rPr>
              <a:t>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435596" y="4911987"/>
            <a:ext cx="3155171" cy="104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Объем Программы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16246" y="6650249"/>
            <a:ext cx="3574521" cy="4812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28 часов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66923" y="4911987"/>
            <a:ext cx="3155171" cy="15468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Формы проведения занятий 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277607" y="6650249"/>
            <a:ext cx="3574521" cy="1966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подгрупповые занятия</a:t>
            </a:r>
          </a:p>
          <a:p>
            <a:pPr algn="ctr">
              <a:lnSpc>
                <a:spcPts val="3919"/>
              </a:lnSpc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до 8 человек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endParaRPr lang="en-US" sz="2799" spc="-47">
              <a:solidFill>
                <a:srgbClr val="272665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2538969" y="4911987"/>
            <a:ext cx="3155171" cy="1042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30"/>
              </a:lnSpc>
            </a:pPr>
            <a:r>
              <a:rPr lang="en-US" sz="4198" spc="-344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Режим занятий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91255" y="6650249"/>
            <a:ext cx="3574521" cy="1471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1 занятие </a:t>
            </a:r>
          </a:p>
          <a:p>
            <a:pPr algn="ctr">
              <a:lnSpc>
                <a:spcPts val="3919"/>
              </a:lnSpc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в неделю</a:t>
            </a:r>
          </a:p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99" spc="-47">
                <a:solidFill>
                  <a:srgbClr val="272665"/>
                </a:solidFill>
                <a:latin typeface="Open Sans"/>
                <a:ea typeface="Open Sans"/>
                <a:cs typeface="Open Sans"/>
                <a:sym typeface="Open Sans"/>
              </a:rPr>
              <a:t> по 25 минут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50900"/>
            <a:ext cx="6096000" cy="812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838200"/>
            <a:ext cx="6248400" cy="814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220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4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167506"/>
            <a:ext cx="6277289" cy="763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1181100"/>
            <a:ext cx="5457825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61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346</Words>
  <Application>Microsoft Office PowerPoint</Application>
  <PresentationFormat>Произвольный</PresentationFormat>
  <Paragraphs>29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Open Sans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Детский сад №93 комбинированного вида»</dc:title>
  <dc:creator>Пользователь</dc:creator>
  <cp:lastModifiedBy>123</cp:lastModifiedBy>
  <cp:revision>4</cp:revision>
  <dcterms:created xsi:type="dcterms:W3CDTF">2006-08-16T00:00:00Z</dcterms:created>
  <dcterms:modified xsi:type="dcterms:W3CDTF">2024-08-28T13:47:55Z</dcterms:modified>
  <dc:identifier>DAGO1554Fyk</dc:identifier>
</cp:coreProperties>
</file>