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62" r:id="rId10"/>
    <p:sldId id="265" r:id="rId11"/>
  </p:sldIdLst>
  <p:sldSz cx="18288000" cy="10287000"/>
  <p:notesSz cx="6858000" cy="9144000"/>
  <p:embeddedFontLst>
    <p:embeddedFont>
      <p:font typeface="Trebuchet MS" panose="020B0603020202020204" pitchFamily="34" charset="0"/>
      <p:regular r:id="rId12"/>
      <p:bold r:id="rId13"/>
      <p:italic r:id="rId14"/>
      <p:boldItalic r:id="rId15"/>
    </p:embeddedFont>
    <p:embeddedFont>
      <p:font typeface="Wingdings 2" panose="05020102010507070707" pitchFamily="18" charset="2"/>
      <p:regular r:id="rId16"/>
    </p:embeddedFont>
    <p:embeddedFont>
      <p:font typeface="Montserrat" panose="020B0604020202020204" charset="-52"/>
      <p:regular r:id="rId17"/>
    </p:embeddedFont>
    <p:embeddedFont>
      <p:font typeface="Arimo" panose="020B0604020202020204" charset="0"/>
      <p:regular r:id="rId18"/>
    </p:embeddedFont>
    <p:embeddedFont>
      <p:font typeface="Open Sans Light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-1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5334000" y="0"/>
            <a:ext cx="12954000" cy="10287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90500" y="5143500"/>
            <a:ext cx="10287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6733736" y="800100"/>
            <a:ext cx="10210800" cy="4302252"/>
          </a:xfrm>
        </p:spPr>
        <p:txBody>
          <a:bodyPr lIns="81642" tIns="0" rIns="81642">
            <a:noAutofit/>
          </a:bodyPr>
          <a:lstStyle>
            <a:lvl1pPr algn="r">
              <a:defRPr sz="75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6708884" y="5309796"/>
            <a:ext cx="10229556" cy="1651872"/>
          </a:xfrm>
        </p:spPr>
        <p:txBody>
          <a:bodyPr lIns="81642" tIns="0" rIns="81642" bIns="0"/>
          <a:lstStyle>
            <a:lvl1pPr marL="0" indent="0" algn="r">
              <a:buNone/>
              <a:defRPr sz="3900">
                <a:solidFill>
                  <a:srgbClr val="FFFFFF"/>
                </a:solidFill>
                <a:effectLst/>
              </a:defRPr>
            </a:lvl1pPr>
            <a:lvl2pPr marL="816422" indent="0" algn="ctr">
              <a:buNone/>
            </a:lvl2pPr>
            <a:lvl3pPr marL="1632844" indent="0" algn="ctr">
              <a:buNone/>
            </a:lvl3pPr>
            <a:lvl4pPr marL="2449266" indent="0" algn="ctr">
              <a:buNone/>
            </a:lvl4pPr>
            <a:lvl5pPr marL="3265688" indent="0" algn="ctr">
              <a:buNone/>
            </a:lvl5pPr>
            <a:lvl6pPr marL="4082110" indent="0" algn="ctr">
              <a:buNone/>
            </a:lvl6pPr>
            <a:lvl7pPr marL="4898532" indent="0" algn="ctr">
              <a:buNone/>
            </a:lvl7pPr>
            <a:lvl8pPr marL="5714954" indent="0" algn="ctr">
              <a:buNone/>
            </a:lvl8pPr>
            <a:lvl9pPr marL="6531376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11742448" y="9836919"/>
            <a:ext cx="4004928" cy="340353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5638800" y="9836919"/>
            <a:ext cx="5855444" cy="3429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5761768" y="9834372"/>
            <a:ext cx="1176672" cy="3429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106400" y="412433"/>
            <a:ext cx="3048000" cy="8777288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411964"/>
            <a:ext cx="12039600" cy="8777288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485632" y="9836919"/>
            <a:ext cx="4004928" cy="340353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14400" y="9834372"/>
            <a:ext cx="7315200" cy="3429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508992" y="9829800"/>
            <a:ext cx="1176672" cy="342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232756"/>
            <a:ext cx="12510976" cy="2043113"/>
          </a:xfrm>
        </p:spPr>
        <p:txBody>
          <a:bodyPr tIns="0" anchor="t"/>
          <a:lstStyle>
            <a:lvl1pPr algn="r">
              <a:buNone/>
              <a:defRPr sz="75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857501"/>
            <a:ext cx="12510976" cy="1115261"/>
          </a:xfrm>
        </p:spPr>
        <p:txBody>
          <a:bodyPr anchor="b"/>
          <a:lstStyle>
            <a:lvl1pPr marL="0" indent="0" algn="r">
              <a:buNone/>
              <a:defRPr sz="3600">
                <a:solidFill>
                  <a:schemeClr val="tx1"/>
                </a:solidFill>
                <a:effectLst/>
              </a:defRPr>
            </a:lvl1pPr>
            <a:lvl2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448476" y="9835215"/>
            <a:ext cx="4004928" cy="340353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70716" y="9835215"/>
            <a:ext cx="5791200" cy="3429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467904" y="9832668"/>
            <a:ext cx="1176672" cy="3429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0060"/>
            <a:ext cx="14484096" cy="17145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7040880" cy="6788945"/>
          </a:xfrm>
        </p:spPr>
        <p:txBody>
          <a:bodyPr anchor="t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57616" y="2400301"/>
            <a:ext cx="7040880" cy="6788945"/>
          </a:xfrm>
        </p:spPr>
        <p:txBody>
          <a:bodyPr anchor="t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0060"/>
            <a:ext cx="14484096" cy="17145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8801100"/>
            <a:ext cx="7040880" cy="6858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3200" b="1">
                <a:solidFill>
                  <a:schemeClr val="tx2"/>
                </a:solidFill>
                <a:effectLst/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8357616" y="8801100"/>
            <a:ext cx="7040880" cy="6858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3200" b="1">
                <a:solidFill>
                  <a:schemeClr val="tx2"/>
                </a:solidFill>
                <a:effectLst/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914400" y="2567760"/>
            <a:ext cx="7040880" cy="6172200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357616" y="2567760"/>
            <a:ext cx="7040880" cy="6172200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0060"/>
            <a:ext cx="14484096" cy="17145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42900"/>
            <a:ext cx="11795760" cy="1760220"/>
          </a:xfrm>
        </p:spPr>
        <p:txBody>
          <a:bodyPr wrap="square" anchor="b"/>
          <a:lstStyle>
            <a:lvl1pPr algn="l">
              <a:buNone/>
              <a:defRPr lang="en-US" sz="43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2246124"/>
            <a:ext cx="11795760" cy="903768"/>
          </a:xfrm>
        </p:spPr>
        <p:txBody>
          <a:bodyPr rot="0" spcFirstLastPara="0" vertOverflow="overflow" horzOverflow="overflow" vert="horz" wrap="square" lIns="81642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500"/>
            </a:lvl1pPr>
            <a:lvl2pPr>
              <a:buNone/>
              <a:defRPr sz="21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3200400"/>
            <a:ext cx="14478000" cy="6557628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1195937" y="1507003"/>
            <a:ext cx="8639054" cy="646886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1193413" y="1498225"/>
            <a:ext cx="8639054" cy="646886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8196" y="1714500"/>
            <a:ext cx="6858000" cy="3086100"/>
          </a:xfrm>
        </p:spPr>
        <p:txBody>
          <a:bodyPr vert="horz" anchor="b"/>
          <a:lstStyle>
            <a:lvl1pPr algn="l">
              <a:buNone/>
              <a:defRPr sz="54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78196" y="4925451"/>
            <a:ext cx="6858000" cy="2880360"/>
          </a:xfrm>
        </p:spPr>
        <p:txBody>
          <a:bodyPr rot="0" spcFirstLastPara="0" vertOverflow="overflow" horzOverflow="overflow" vert="horz" wrap="square" lIns="14695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500" baseline="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1327364" y="1561503"/>
            <a:ext cx="8412480" cy="630936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57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6306800" y="0"/>
            <a:ext cx="1981200" cy="10287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480060"/>
            <a:ext cx="14478000" cy="1714500"/>
          </a:xfrm>
          <a:prstGeom prst="rect">
            <a:avLst/>
          </a:prstGeom>
        </p:spPr>
        <p:txBody>
          <a:bodyPr vert="horz" lIns="81642" tIns="0" rIns="81642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914400" y="2414124"/>
            <a:ext cx="14478000" cy="7269480"/>
          </a:xfrm>
          <a:prstGeom prst="rect">
            <a:avLst/>
          </a:prstGeom>
        </p:spPr>
        <p:txBody>
          <a:bodyPr vert="horz" lIns="163284" tIns="81642" rIns="163284" bIns="81642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8491872" y="9836919"/>
            <a:ext cx="4004928" cy="340353"/>
          </a:xfrm>
          <a:prstGeom prst="rect">
            <a:avLst/>
          </a:prstGeom>
        </p:spPr>
        <p:txBody>
          <a:bodyPr vert="horz" lIns="163284" tIns="0" rIns="163284" bIns="0" anchor="b"/>
          <a:lstStyle>
            <a:lvl1pPr algn="l" eaLnBrk="1" latinLnBrk="0" hangingPunct="1">
              <a:defRPr kumimoji="0" sz="18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914400" y="9836919"/>
            <a:ext cx="7315200" cy="342900"/>
          </a:xfrm>
          <a:prstGeom prst="rect">
            <a:avLst/>
          </a:prstGeom>
        </p:spPr>
        <p:txBody>
          <a:bodyPr vert="horz" lIns="163284" tIns="0" rIns="163284" bIns="0" anchor="b"/>
          <a:lstStyle>
            <a:lvl1pPr algn="r" eaLnBrk="1" latinLnBrk="0" hangingPunct="1">
              <a:defRPr kumimoji="0" sz="18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12502896" y="9834372"/>
            <a:ext cx="1176672" cy="3429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20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6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489853" indent="-489853" algn="l" rtl="0" eaLnBrk="1" latinLnBrk="0" hangingPunct="1">
        <a:spcBef>
          <a:spcPts val="1071"/>
        </a:spcBef>
        <a:buClr>
          <a:schemeClr val="tx2"/>
        </a:buClr>
        <a:buSzPct val="73000"/>
        <a:buFont typeface="Wingdings 2"/>
        <a:buChar char=""/>
        <a:defRPr kumimoji="0" sz="4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30721" indent="-408211" algn="l" rtl="0" eaLnBrk="1" latinLnBrk="0" hangingPunct="1">
        <a:spcBef>
          <a:spcPts val="893"/>
        </a:spcBef>
        <a:buClr>
          <a:schemeClr val="accent4"/>
        </a:buClr>
        <a:buSzPct val="80000"/>
        <a:buFont typeface="Wingdings 2"/>
        <a:buChar char=""/>
        <a:defRPr kumimoji="0" sz="41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1355261" indent="-408211" algn="l" rtl="0" eaLnBrk="1" latinLnBrk="0" hangingPunct="1">
        <a:spcBef>
          <a:spcPts val="714"/>
        </a:spcBef>
        <a:buClr>
          <a:schemeClr val="accent4"/>
        </a:buClr>
        <a:buSzPct val="60000"/>
        <a:buFont typeface="Wingdings"/>
        <a:buChar char="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96128" indent="-408211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36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2285982" indent="-408211" algn="l" rtl="0" eaLnBrk="1" latinLnBrk="0" hangingPunct="1">
        <a:spcBef>
          <a:spcPts val="714"/>
        </a:spcBef>
        <a:buClr>
          <a:schemeClr val="accent4"/>
        </a:buClr>
        <a:buSzPct val="70000"/>
        <a:buFont typeface="Wingdings"/>
        <a:buChar char="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879" indent="-326569" algn="l" rtl="0" eaLnBrk="1" latinLnBrk="0" hangingPunct="1">
        <a:spcBef>
          <a:spcPts val="714"/>
        </a:spcBef>
        <a:buClr>
          <a:schemeClr val="accent4"/>
        </a:buClr>
        <a:buSzPct val="80000"/>
        <a:buFont typeface="Wingdings 2"/>
        <a:buChar char=""/>
        <a:defRPr kumimoji="0" sz="32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2988105" indent="-326569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2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98345" indent="-326569" algn="l" rtl="0" eaLnBrk="1" latinLnBrk="0" hangingPunct="1">
        <a:spcBef>
          <a:spcPts val="536"/>
        </a:spcBef>
        <a:buClr>
          <a:schemeClr val="accent4"/>
        </a:buClr>
        <a:buSzPct val="100000"/>
        <a:buChar char="•"/>
        <a:defRPr kumimoji="0" sz="29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3673899" indent="-326569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25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9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8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13.svg"/><Relationship Id="rId4" Type="http://schemas.openxmlformats.org/officeDocument/2006/relationships/image" Target="../media/image29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9.png"/><Relationship Id="rId7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5" Type="http://schemas.openxmlformats.org/officeDocument/2006/relationships/image" Target="../media/image23.png"/><Relationship Id="rId10" Type="http://schemas.openxmlformats.org/officeDocument/2006/relationships/image" Target="../media/image20.svg"/><Relationship Id="rId4" Type="http://schemas.openxmlformats.org/officeDocument/2006/relationships/image" Target="../media/image29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021" b="3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95600">
            <a:off x="6838628" y="2123390"/>
            <a:ext cx="4322784" cy="391752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1900912"/>
            <a:ext cx="16230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120545">
            <a:off x="11749938" y="2457058"/>
            <a:ext cx="4789185" cy="7046772"/>
            <a:chOff x="0" y="0"/>
            <a:chExt cx="4550410" cy="6695440"/>
          </a:xfrm>
        </p:grpSpPr>
        <p:sp>
          <p:nvSpPr>
            <p:cNvPr id="6" name="Freeform 6"/>
            <p:cNvSpPr/>
            <p:nvPr/>
          </p:nvSpPr>
          <p:spPr>
            <a:xfrm>
              <a:off x="-321310" y="-312420"/>
              <a:ext cx="5191760" cy="7321550"/>
            </a:xfrm>
            <a:custGeom>
              <a:avLst/>
              <a:gdLst/>
              <a:ahLst/>
              <a:cxnLst/>
              <a:rect l="l" t="t" r="r" b="b"/>
              <a:pathLst>
                <a:path w="5191760" h="7321550">
                  <a:moveTo>
                    <a:pt x="1412240" y="6932930"/>
                  </a:moveTo>
                  <a:cubicBezTo>
                    <a:pt x="339090" y="6545580"/>
                    <a:pt x="0" y="4765040"/>
                    <a:pt x="652780" y="2957830"/>
                  </a:cubicBezTo>
                  <a:cubicBezTo>
                    <a:pt x="1305560" y="1150620"/>
                    <a:pt x="2706370" y="0"/>
                    <a:pt x="3779520" y="387350"/>
                  </a:cubicBezTo>
                  <a:cubicBezTo>
                    <a:pt x="4852670" y="774700"/>
                    <a:pt x="5191760" y="2555240"/>
                    <a:pt x="4538980" y="4362450"/>
                  </a:cubicBezTo>
                  <a:cubicBezTo>
                    <a:pt x="3886199" y="6169660"/>
                    <a:pt x="2485390" y="7321550"/>
                    <a:pt x="1412240" y="6932930"/>
                  </a:cubicBezTo>
                  <a:close/>
                </a:path>
              </a:pathLst>
            </a:custGeom>
            <a:solidFill>
              <a:srgbClr val="F1CDEC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b="5661"/>
          <a:stretch>
            <a:fillRect/>
          </a:stretch>
        </p:blipFill>
        <p:spPr>
          <a:xfrm>
            <a:off x="12264300" y="2923382"/>
            <a:ext cx="3146430" cy="59788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00019" y="7352798"/>
            <a:ext cx="2057400" cy="20574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3070850"/>
            <a:ext cx="9697130" cy="295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0"/>
              </a:lnSpc>
            </a:pPr>
            <a:r>
              <a:rPr lang="en-US" sz="8500">
                <a:solidFill>
                  <a:srgbClr val="FFFFFF"/>
                </a:solidFill>
                <a:latin typeface="TAN Mon Cheri"/>
              </a:rPr>
              <a:t>«КАБЛУЧОК»</a:t>
            </a:r>
          </a:p>
          <a:p>
            <a:pPr>
              <a:lnSpc>
                <a:spcPts val="11900"/>
              </a:lnSpc>
            </a:pPr>
            <a:endParaRPr lang="en-US" sz="8500">
              <a:solidFill>
                <a:srgbClr val="FFFFFF"/>
              </a:solidFill>
              <a:latin typeface="TAN Mon Cheri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0566"/>
          <a:stretch>
            <a:fillRect/>
          </a:stretch>
        </p:blipFill>
        <p:spPr>
          <a:xfrm rot="1803999">
            <a:off x="9900736" y="5160020"/>
            <a:ext cx="7388095" cy="327893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7073107"/>
            <a:ext cx="7163102" cy="320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Montserrat"/>
              </a:rPr>
              <a:t>Дополнительная </a:t>
            </a:r>
          </a:p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Montserrat"/>
              </a:rPr>
              <a:t>общеобразовательная </a:t>
            </a:r>
          </a:p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Montserrat"/>
              </a:rPr>
              <a:t>программа</a:t>
            </a:r>
          </a:p>
          <a:p>
            <a:pPr>
              <a:lnSpc>
                <a:spcPts val="6440"/>
              </a:lnSpc>
            </a:pPr>
            <a:endParaRPr lang="en-US" sz="46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901877"/>
            <a:ext cx="13353330" cy="126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 spc="246">
                <a:solidFill>
                  <a:srgbClr val="FFFFFF"/>
                </a:solidFill>
                <a:latin typeface="Mont Bold"/>
              </a:rPr>
              <a:t>МУНИЦИПАЛЬНОЕ ДОШКОЛЬНОЕ ОБРАЗОВАТЕЛЬНОЕ УЧРЕЖДЕНИЕ</a:t>
            </a:r>
          </a:p>
          <a:p>
            <a:pPr>
              <a:lnSpc>
                <a:spcPts val="3220"/>
              </a:lnSpc>
            </a:pPr>
            <a:r>
              <a:rPr lang="en-US" sz="2300" spc="128">
                <a:solidFill>
                  <a:srgbClr val="FFFFFF"/>
                </a:solidFill>
                <a:latin typeface="Arimo"/>
              </a:rPr>
              <a:t>«Детский сад №93 комбинированного вида»</a:t>
            </a:r>
          </a:p>
          <a:p>
            <a:pPr>
              <a:lnSpc>
                <a:spcPts val="3220"/>
              </a:lnSpc>
            </a:pPr>
            <a:endParaRPr lang="en-US" sz="2300" spc="128">
              <a:solidFill>
                <a:srgbClr val="FFFFFF"/>
              </a:solidFill>
              <a:latin typeface="Arim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410730" y="731063"/>
            <a:ext cx="287727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spc="246" dirty="0">
                <a:solidFill>
                  <a:srgbClr val="FFFFFF"/>
                </a:solidFill>
                <a:latin typeface="Mont Bold"/>
              </a:rPr>
              <a:t>Г. УХТА 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spc="246" dirty="0" smtClean="0">
                <a:solidFill>
                  <a:srgbClr val="FFFFFF"/>
                </a:solidFill>
                <a:latin typeface="Mont Bold"/>
              </a:rPr>
              <a:t>202</a:t>
            </a:r>
            <a:r>
              <a:rPr lang="ru-RU" sz="2300" spc="246" dirty="0" smtClean="0">
                <a:solidFill>
                  <a:srgbClr val="FFFFFF"/>
                </a:solidFill>
                <a:latin typeface="Mont Bold"/>
              </a:rPr>
              <a:t>4</a:t>
            </a:r>
            <a:r>
              <a:rPr lang="en-US" sz="2300" spc="246" dirty="0" smtClean="0">
                <a:solidFill>
                  <a:srgbClr val="FFFFFF"/>
                </a:solidFill>
                <a:latin typeface="Mont Bold"/>
              </a:rPr>
              <a:t>ГОД</a:t>
            </a:r>
            <a:endParaRPr lang="en-US" sz="2300" spc="246" dirty="0">
              <a:solidFill>
                <a:srgbClr val="FFFFFF"/>
              </a:solidFill>
              <a:latin typeface="Mon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677" b="96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13902" y="4828835"/>
            <a:ext cx="4060196" cy="629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>
            <a:off x="-98735" y="8273801"/>
            <a:ext cx="1615111" cy="2091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 rot="5400000">
            <a:off x="183044" y="-257256"/>
            <a:ext cx="1615111" cy="20915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 rot="-10800000">
            <a:off x="16663364" y="-85725"/>
            <a:ext cx="1615111" cy="20915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 flipH="1">
            <a:off x="16720514" y="8241114"/>
            <a:ext cx="1615111" cy="209152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7150949" y="7223208"/>
            <a:ext cx="402314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51878" y="2147771"/>
            <a:ext cx="8294726" cy="313631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57743" y="904875"/>
            <a:ext cx="12972514" cy="233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FFFFFF"/>
                </a:solidFill>
                <a:latin typeface="TAN Mon Cheri"/>
              </a:rPr>
              <a:t>«КАБЛУЧОК»</a:t>
            </a:r>
          </a:p>
          <a:p>
            <a:pPr algn="ctr">
              <a:lnSpc>
                <a:spcPts val="9380"/>
              </a:lnSpc>
            </a:pPr>
            <a:endParaRPr lang="en-US" sz="6700">
              <a:solidFill>
                <a:srgbClr val="FFFFFF"/>
              </a:solidFill>
              <a:latin typeface="TAN Mon Che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94677" y="5688818"/>
            <a:ext cx="1229864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ontserrat"/>
              </a:rPr>
              <a:t>Составитель: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 музыкальный руководитель Миллер К.И.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34636" y="7166058"/>
            <a:ext cx="9055776" cy="298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ontserrat"/>
              </a:rPr>
              <a:t>Формы контроля: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-выступления детей на открытых мероприятиях;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-участие в тематических праздниках;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-контрольные занятия;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-итоговое занятие;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-открытые занятия для родителей;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-отчетный концерт (1 раз в год).</a:t>
            </a:r>
          </a:p>
          <a:p>
            <a:pPr algn="ctr">
              <a:lnSpc>
                <a:spcPts val="4480"/>
              </a:lnSpc>
            </a:pPr>
            <a:endParaRPr lang="en-US" sz="1800">
              <a:solidFill>
                <a:srgbClr val="FFFF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0020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021" b="3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17186">
            <a:off x="15428564" y="-563495"/>
            <a:ext cx="6629843" cy="68926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47394" y="-3046424"/>
            <a:ext cx="10593213" cy="783897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268658" y="5331860"/>
            <a:ext cx="2000971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943571">
            <a:off x="-2634752" y="272528"/>
            <a:ext cx="5950152" cy="61859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73" r="79560" b="88534"/>
          <a:stretch>
            <a:fillRect/>
          </a:stretch>
        </p:blipFill>
        <p:spPr>
          <a:xfrm>
            <a:off x="0" y="-69696"/>
            <a:ext cx="1208056" cy="12312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73" r="79560" b="88534"/>
          <a:stretch>
            <a:fillRect/>
          </a:stretch>
        </p:blipFill>
        <p:spPr>
          <a:xfrm rot="5400000">
            <a:off x="17115953" y="-11616"/>
            <a:ext cx="1208056" cy="1231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52847" y="5495465"/>
            <a:ext cx="2784239" cy="27842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205623" y="2114666"/>
            <a:ext cx="2784239" cy="27842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050000" y="5536740"/>
            <a:ext cx="2784239" cy="27842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63011" y="5567632"/>
            <a:ext cx="2784239" cy="27842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352499" y="6195117"/>
            <a:ext cx="1384935" cy="138493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6749652" y="6236392"/>
            <a:ext cx="1384935" cy="138493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819370" y="6267284"/>
            <a:ext cx="1384935" cy="138493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813504" y="5567632"/>
            <a:ext cx="2784239" cy="2784239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4513156" y="6267284"/>
            <a:ext cx="1384935" cy="138493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5340750" y="749239"/>
            <a:ext cx="7606499" cy="107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FFFFFF"/>
                </a:solidFill>
                <a:latin typeface="TAN Mon Cheri"/>
              </a:rPr>
              <a:t>НАПРАВЛЕННОСТЬ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442120" y="2368468"/>
            <a:ext cx="3403760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</a:rPr>
              <a:t>художественная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64405" y="8422788"/>
            <a:ext cx="1573030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Montserrat"/>
              </a:rPr>
              <a:t>Возраст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655605" y="8372226"/>
            <a:ext cx="1573030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Montserrat"/>
              </a:rPr>
              <a:t>Объем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75497" y="8403118"/>
            <a:ext cx="2272682" cy="118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Montserrat"/>
              </a:rPr>
              <a:t>Количество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Montserrat"/>
              </a:rPr>
              <a:t>занятий в неделю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58807" y="6582149"/>
            <a:ext cx="772319" cy="73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3399">
                <a:solidFill>
                  <a:srgbClr val="D28ABA"/>
                </a:solidFill>
                <a:latin typeface="Open Sans Light Bold"/>
              </a:rPr>
              <a:t>6-7 </a:t>
            </a:r>
          </a:p>
          <a:p>
            <a:pPr algn="ctr">
              <a:lnSpc>
                <a:spcPts val="2719"/>
              </a:lnSpc>
            </a:pPr>
            <a:r>
              <a:rPr lang="en-US" sz="3399">
                <a:solidFill>
                  <a:srgbClr val="D28ABA"/>
                </a:solidFill>
                <a:latin typeface="Open Sans Light Bold"/>
              </a:rPr>
              <a:t>лет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87574" y="6623424"/>
            <a:ext cx="1309092" cy="73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3399">
                <a:solidFill>
                  <a:srgbClr val="D28ABA"/>
                </a:solidFill>
                <a:latin typeface="Open Sans Light Bold"/>
              </a:rPr>
              <a:t>58</a:t>
            </a:r>
          </a:p>
          <a:p>
            <a:pPr algn="ctr">
              <a:lnSpc>
                <a:spcPts val="2719"/>
              </a:lnSpc>
            </a:pPr>
            <a:r>
              <a:rPr lang="en-US" sz="3399">
                <a:solidFill>
                  <a:srgbClr val="D28ABA"/>
                </a:solidFill>
                <a:latin typeface="Open Sans Light Bold"/>
              </a:rPr>
              <a:t>часов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29085" y="6635267"/>
            <a:ext cx="852091" cy="866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800">
                <a:solidFill>
                  <a:srgbClr val="D28ABA"/>
                </a:solidFill>
                <a:latin typeface="Open Sans Light Bold"/>
              </a:rPr>
              <a:t>2</a:t>
            </a:r>
          </a:p>
          <a:p>
            <a:pPr algn="ctr">
              <a:lnSpc>
                <a:spcPts val="2240"/>
              </a:lnSpc>
            </a:pPr>
            <a:r>
              <a:rPr lang="en-US" sz="2800">
                <a:solidFill>
                  <a:srgbClr val="D28ABA"/>
                </a:solidFill>
                <a:latin typeface="Open Sans Light Bold"/>
              </a:rPr>
              <a:t>раза</a:t>
            </a:r>
          </a:p>
          <a:p>
            <a:pPr algn="ctr">
              <a:lnSpc>
                <a:spcPts val="2240"/>
              </a:lnSpc>
            </a:pPr>
            <a:endParaRPr lang="en-US" sz="2800">
              <a:solidFill>
                <a:srgbClr val="D28ABA"/>
              </a:solidFill>
              <a:latin typeface="Open Sans Light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476470" y="8437407"/>
            <a:ext cx="3962939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Montserrat"/>
              </a:rPr>
              <a:t>Продолжительность 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Montserrat"/>
              </a:rPr>
              <a:t>занятия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567647" y="6528277"/>
            <a:ext cx="1275953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D28ABA"/>
                </a:solidFill>
                <a:latin typeface="Open Sans Light Bold"/>
              </a:rPr>
              <a:t>30</a:t>
            </a:r>
          </a:p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D28ABA"/>
                </a:solidFill>
                <a:latin typeface="Open Sans Light Bold"/>
              </a:rPr>
              <a:t>минут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677" b="96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5180326" y="-1052730"/>
            <a:ext cx="7674813" cy="127913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384893" y="7555461"/>
            <a:ext cx="1295806" cy="1295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300087" y="6739216"/>
            <a:ext cx="761226" cy="76122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36803" y="2300775"/>
            <a:ext cx="9082412" cy="1094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TAN Mon Cheri"/>
              </a:rPr>
              <a:t>АКТУАЛЬНОСТЬ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17745" y="3255765"/>
            <a:ext cx="8852510" cy="500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5"/>
              </a:lnSpc>
            </a:pPr>
            <a:r>
              <a:rPr lang="en-US" sz="2182">
                <a:solidFill>
                  <a:srgbClr val="FFFFFF"/>
                </a:solidFill>
                <a:latin typeface="Montserrat"/>
              </a:rPr>
              <a:t>Хореография - это мир красоты движения, звуков, световых красок, костюмов, то есть мир волшебного искусства. Особенно привлекателен и интересен этот мир детям. Танец обладаетскрытыми резервами для развития и воспитания детей.Соединение движения, музыки  и игры, одновременно влияя на ребенка, формируют его эмоциональную сферу, координацию, музыкальность и артистичность, делают его движенияестественными и красивыми. На занятиях хореографией дети развивают слуховую, зрительную, мышечную память, учатся благородным манерам. Воспитанник познает многообразие танца: классического, народного,  </a:t>
            </a:r>
          </a:p>
          <a:p>
            <a:pPr algn="ctr">
              <a:lnSpc>
                <a:spcPts val="3055"/>
              </a:lnSpc>
            </a:pPr>
            <a:r>
              <a:rPr lang="en-US" sz="2182">
                <a:solidFill>
                  <a:srgbClr val="FFFFFF"/>
                </a:solidFill>
                <a:latin typeface="Montserrat"/>
              </a:rPr>
              <a:t>бального, современного и др.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32723" y="820931"/>
            <a:ext cx="2992238" cy="2902471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-211684" y="9661644"/>
            <a:ext cx="2000971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-511041" y="608812"/>
            <a:ext cx="2000971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94020" y="1448221"/>
            <a:ext cx="2274001" cy="22979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021" b="3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86599" y="1537981"/>
            <a:ext cx="12595701" cy="72110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6525"/>
          <a:stretch>
            <a:fillRect/>
          </a:stretch>
        </p:blipFill>
        <p:spPr>
          <a:xfrm>
            <a:off x="3512983" y="7014495"/>
            <a:ext cx="4643276" cy="8503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133621" y="2040735"/>
            <a:ext cx="572257" cy="5722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133621" y="7578758"/>
            <a:ext cx="572257" cy="572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614272" y="3497485"/>
            <a:ext cx="3136058" cy="3041976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-211684" y="9661644"/>
            <a:ext cx="2000971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511041" y="608812"/>
            <a:ext cx="2000971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344205" y="4219789"/>
            <a:ext cx="1567544" cy="235695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480357" y="2288763"/>
            <a:ext cx="9823993" cy="2432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TAN Mon Cheri"/>
              </a:rPr>
              <a:t>ОТЛИЧИТЕЛЬНАЯ ОСОБЕННОСТЬ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80357" y="4866669"/>
            <a:ext cx="9624400" cy="214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64"/>
              </a:lnSpc>
            </a:pPr>
            <a:r>
              <a:rPr lang="en-US" sz="1760">
                <a:solidFill>
                  <a:srgbClr val="FFFFFF"/>
                </a:solidFill>
                <a:latin typeface="Montserrat"/>
              </a:rPr>
              <a:t>В программе  интегрированы такие направления, как ритмика, хореография, музыка, пластика, сценическое движение и даются детям в игровойформе и адаптированы для дошкольников. Ее отличительными особенностями является: активное использование игровойдеятельности для организации творческого процесса. Педагогическая целесообразность программызаключается в поиске новых импровизационных и игровых форм.</a:t>
            </a:r>
          </a:p>
          <a:p>
            <a:pPr>
              <a:lnSpc>
                <a:spcPts val="2464"/>
              </a:lnSpc>
            </a:pPr>
            <a:endParaRPr lang="en-US" sz="176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021" b="3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13902" y="1576335"/>
            <a:ext cx="4060196" cy="629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953126">
            <a:off x="-8219361" y="-422886"/>
            <a:ext cx="14596128" cy="8566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110664">
            <a:off x="11919540" y="1883706"/>
            <a:ext cx="14596128" cy="8566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479681" y="4958334"/>
            <a:ext cx="10631799" cy="6086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73" r="79560" b="88534"/>
          <a:stretch>
            <a:fillRect/>
          </a:stretch>
        </p:blipFill>
        <p:spPr>
          <a:xfrm>
            <a:off x="0" y="-69696"/>
            <a:ext cx="1208056" cy="12312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73" r="79560" b="88534"/>
          <a:stretch>
            <a:fillRect/>
          </a:stretch>
        </p:blipFill>
        <p:spPr>
          <a:xfrm rot="5400000">
            <a:off x="17115953" y="-11616"/>
            <a:ext cx="1208056" cy="1231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73" r="79560" b="88534"/>
          <a:stretch>
            <a:fillRect/>
          </a:stretch>
        </p:blipFill>
        <p:spPr>
          <a:xfrm rot="-5400000">
            <a:off x="-11616" y="9094284"/>
            <a:ext cx="1208056" cy="1231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73" r="79560" b="88534"/>
          <a:stretch>
            <a:fillRect/>
          </a:stretch>
        </p:blipFill>
        <p:spPr>
          <a:xfrm rot="-5400000" flipV="1">
            <a:off x="17096903" y="9094284"/>
            <a:ext cx="1208056" cy="12312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582423" y="5990196"/>
            <a:ext cx="10859893" cy="4642553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327908" y="4484328"/>
            <a:ext cx="1386203" cy="1318345"/>
            <a:chOff x="0" y="0"/>
            <a:chExt cx="6273165" cy="59660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73292" cy="5966079"/>
            </a:xfrm>
            <a:custGeom>
              <a:avLst/>
              <a:gdLst/>
              <a:ahLst/>
              <a:cxnLst/>
              <a:rect l="l" t="t" r="r" b="b"/>
              <a:pathLst>
                <a:path w="6273292" h="5966079">
                  <a:moveTo>
                    <a:pt x="4105783" y="0"/>
                  </a:moveTo>
                  <a:cubicBezTo>
                    <a:pt x="3582289" y="1611249"/>
                    <a:pt x="2690876" y="1611249"/>
                    <a:pt x="2167255" y="0"/>
                  </a:cubicBezTo>
                  <a:cubicBezTo>
                    <a:pt x="2690749" y="1611249"/>
                    <a:pt x="1969643" y="2135251"/>
                    <a:pt x="598932" y="1139444"/>
                  </a:cubicBezTo>
                  <a:cubicBezTo>
                    <a:pt x="1969643" y="2135251"/>
                    <a:pt x="1694180" y="2982976"/>
                    <a:pt x="0" y="2982976"/>
                  </a:cubicBezTo>
                  <a:cubicBezTo>
                    <a:pt x="1694180" y="2982976"/>
                    <a:pt x="1969643" y="3830828"/>
                    <a:pt x="599059" y="4826635"/>
                  </a:cubicBezTo>
                  <a:cubicBezTo>
                    <a:pt x="1969643" y="3830828"/>
                    <a:pt x="2690876" y="4354830"/>
                    <a:pt x="2167382" y="5966079"/>
                  </a:cubicBezTo>
                  <a:cubicBezTo>
                    <a:pt x="2690876" y="4354830"/>
                    <a:pt x="3582289" y="4354830"/>
                    <a:pt x="4105910" y="5966079"/>
                  </a:cubicBezTo>
                  <a:cubicBezTo>
                    <a:pt x="3582416" y="4354830"/>
                    <a:pt x="4303522" y="3830828"/>
                    <a:pt x="5674233" y="4826635"/>
                  </a:cubicBezTo>
                  <a:cubicBezTo>
                    <a:pt x="4303649" y="3830828"/>
                    <a:pt x="4579112" y="2982976"/>
                    <a:pt x="6273292" y="2982976"/>
                  </a:cubicBezTo>
                  <a:cubicBezTo>
                    <a:pt x="4579112" y="2982976"/>
                    <a:pt x="4303649" y="2135124"/>
                    <a:pt x="5674233" y="1139317"/>
                  </a:cubicBezTo>
                  <a:cubicBezTo>
                    <a:pt x="4303395" y="2135251"/>
                    <a:pt x="3582289" y="1611249"/>
                    <a:pt x="4105783" y="0"/>
                  </a:cubicBezTo>
                  <a:close/>
                </a:path>
              </a:pathLst>
            </a:custGeom>
            <a:blipFill>
              <a:blip r:embed="rId12"/>
              <a:stretch>
                <a:fillRect t="-12143" b="-37268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814995" y="412598"/>
            <a:ext cx="2658009" cy="119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TAN Mon Cheri"/>
              </a:rPr>
              <a:t>ЦЕЛЬ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79448" y="2158041"/>
            <a:ext cx="12529104" cy="248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2819">
                <a:solidFill>
                  <a:srgbClr val="FFFFFF"/>
                </a:solidFill>
                <a:latin typeface="Montserrat"/>
              </a:rPr>
              <a:t>Привить интерес дошкольников к хореографическому искусству, </a:t>
            </a:r>
          </a:p>
          <a:p>
            <a:pPr>
              <a:lnSpc>
                <a:spcPts val="3947"/>
              </a:lnSpc>
            </a:pPr>
            <a:r>
              <a:rPr lang="en-US" sz="2819">
                <a:solidFill>
                  <a:srgbClr val="FFFFFF"/>
                </a:solidFill>
                <a:latin typeface="Montserrat"/>
              </a:rPr>
              <a:t>развить их творческие способности, посредством танцевального</a:t>
            </a:r>
          </a:p>
          <a:p>
            <a:pPr>
              <a:lnSpc>
                <a:spcPts val="3947"/>
              </a:lnSpc>
            </a:pPr>
            <a:r>
              <a:rPr lang="en-US" sz="2819">
                <a:solidFill>
                  <a:srgbClr val="FFFFFF"/>
                </a:solidFill>
                <a:latin typeface="Montserrat"/>
              </a:rPr>
              <a:t> искусства. содействовать всестороннему развитию личности </a:t>
            </a:r>
          </a:p>
          <a:p>
            <a:pPr>
              <a:lnSpc>
                <a:spcPts val="3947"/>
              </a:lnSpc>
            </a:pPr>
            <a:r>
              <a:rPr lang="en-US" sz="2819">
                <a:solidFill>
                  <a:srgbClr val="FFFFFF"/>
                </a:solidFill>
                <a:latin typeface="Montserrat"/>
              </a:rPr>
              <a:t>ребенка через музыкально – ритмические  игры и танцевальные </a:t>
            </a:r>
          </a:p>
          <a:p>
            <a:pPr>
              <a:lnSpc>
                <a:spcPts val="3947"/>
              </a:lnSpc>
            </a:pPr>
            <a:r>
              <a:rPr lang="en-US" sz="2819">
                <a:solidFill>
                  <a:srgbClr val="FFFFFF"/>
                </a:solidFill>
                <a:latin typeface="Montserrat"/>
              </a:rPr>
              <a:t>движения.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877051" y="4484328"/>
            <a:ext cx="1386203" cy="1318345"/>
            <a:chOff x="0" y="0"/>
            <a:chExt cx="6273165" cy="59660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73292" cy="5966079"/>
            </a:xfrm>
            <a:custGeom>
              <a:avLst/>
              <a:gdLst/>
              <a:ahLst/>
              <a:cxnLst/>
              <a:rect l="l" t="t" r="r" b="b"/>
              <a:pathLst>
                <a:path w="6273292" h="5966079">
                  <a:moveTo>
                    <a:pt x="4105783" y="0"/>
                  </a:moveTo>
                  <a:cubicBezTo>
                    <a:pt x="3582289" y="1611249"/>
                    <a:pt x="2690876" y="1611249"/>
                    <a:pt x="2167255" y="0"/>
                  </a:cubicBezTo>
                  <a:cubicBezTo>
                    <a:pt x="2690749" y="1611249"/>
                    <a:pt x="1969643" y="2135251"/>
                    <a:pt x="598932" y="1139444"/>
                  </a:cubicBezTo>
                  <a:cubicBezTo>
                    <a:pt x="1969643" y="2135251"/>
                    <a:pt x="1694180" y="2982976"/>
                    <a:pt x="0" y="2982976"/>
                  </a:cubicBezTo>
                  <a:cubicBezTo>
                    <a:pt x="1694180" y="2982976"/>
                    <a:pt x="1969643" y="3830828"/>
                    <a:pt x="599059" y="4826635"/>
                  </a:cubicBezTo>
                  <a:cubicBezTo>
                    <a:pt x="1969643" y="3830828"/>
                    <a:pt x="2690876" y="4354830"/>
                    <a:pt x="2167382" y="5966079"/>
                  </a:cubicBezTo>
                  <a:cubicBezTo>
                    <a:pt x="2690876" y="4354830"/>
                    <a:pt x="3582289" y="4354830"/>
                    <a:pt x="4105910" y="5966079"/>
                  </a:cubicBezTo>
                  <a:cubicBezTo>
                    <a:pt x="3582416" y="4354830"/>
                    <a:pt x="4303522" y="3830828"/>
                    <a:pt x="5674233" y="4826635"/>
                  </a:cubicBezTo>
                  <a:cubicBezTo>
                    <a:pt x="4303649" y="3830828"/>
                    <a:pt x="4579112" y="2982976"/>
                    <a:pt x="6273292" y="2982976"/>
                  </a:cubicBezTo>
                  <a:cubicBezTo>
                    <a:pt x="4579112" y="2982976"/>
                    <a:pt x="4303649" y="2135124"/>
                    <a:pt x="5674233" y="1139317"/>
                  </a:cubicBezTo>
                  <a:cubicBezTo>
                    <a:pt x="4303395" y="2135251"/>
                    <a:pt x="3582289" y="1611249"/>
                    <a:pt x="4105783" y="0"/>
                  </a:cubicBezTo>
                  <a:close/>
                </a:path>
              </a:pathLst>
            </a:custGeom>
            <a:blipFill>
              <a:blip r:embed="rId12"/>
              <a:stretch>
                <a:fillRect t="-12143" b="-37268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677" b="96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71389" y="6251203"/>
            <a:ext cx="4320179" cy="41905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4359411" y="3362852"/>
            <a:ext cx="1102631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-1300255" y="9671169"/>
            <a:ext cx="2000971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74450" y="6654889"/>
            <a:ext cx="2193878" cy="21938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6443" y="2553582"/>
            <a:ext cx="572257" cy="5722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70123" y="456443"/>
            <a:ext cx="572257" cy="5722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70123" y="5819751"/>
            <a:ext cx="572257" cy="5722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88394" y="7444931"/>
            <a:ext cx="1830281" cy="290560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25639" y="609222"/>
            <a:ext cx="3839175" cy="119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TAN Mon Cheri"/>
              </a:rPr>
              <a:t>ЗАДАЧИ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8796" y="2515482"/>
            <a:ext cx="8107645" cy="399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Montserrat"/>
              </a:rPr>
              <a:t>Способствовать формированию: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 -умения контролировать правильную осанку;  -танцевальных знаний,умений, навыков на основе овладения и освоения      программного материала;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-навыков выразительности, пластичности, грациозности и изящества при выполнении танцевальных движений;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-умения эмоционального выражения, раскрепощенности и творчества в движениях;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-умения согласовывать движения с музыкой;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-выражать собственное эмоциональное восприятие музыки в образах.</a:t>
            </a:r>
          </a:p>
          <a:p>
            <a:pPr algn="ctr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Arim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078526" y="418343"/>
            <a:ext cx="5340545" cy="513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9"/>
              </a:lnSpc>
            </a:pPr>
            <a:r>
              <a:rPr lang="en-US" sz="1978">
                <a:solidFill>
                  <a:srgbClr val="FFFFFF"/>
                </a:solidFill>
                <a:latin typeface="Montserrat"/>
              </a:rPr>
              <a:t>Способствовать развитию:</a:t>
            </a:r>
          </a:p>
          <a:p>
            <a:pPr>
              <a:lnSpc>
                <a:spcPts val="2769"/>
              </a:lnSpc>
            </a:pPr>
            <a:r>
              <a:rPr lang="en-US" sz="1978">
                <a:solidFill>
                  <a:srgbClr val="FFFFFF"/>
                </a:solidFill>
                <a:latin typeface="Arimo"/>
              </a:rPr>
              <a:t>-координации   движений,   гибкости,   пластичности,   выразительности, точности движений;</a:t>
            </a:r>
          </a:p>
          <a:p>
            <a:pPr>
              <a:lnSpc>
                <a:spcPts val="2769"/>
              </a:lnSpc>
            </a:pPr>
            <a:r>
              <a:rPr lang="en-US" sz="1978">
                <a:solidFill>
                  <a:srgbClr val="FFFFFF"/>
                </a:solidFill>
                <a:latin typeface="Arimo"/>
              </a:rPr>
              <a:t>-содействовать развитию чувства ритма, музыкального слуха, внимания, музыкальной и двигательной памяти;</a:t>
            </a:r>
          </a:p>
          <a:p>
            <a:pPr>
              <a:lnSpc>
                <a:spcPts val="2769"/>
              </a:lnSpc>
            </a:pPr>
            <a:r>
              <a:rPr lang="en-US" sz="1978">
                <a:solidFill>
                  <a:srgbClr val="FFFFFF"/>
                </a:solidFill>
                <a:latin typeface="Arimo"/>
              </a:rPr>
              <a:t>-способствовать правильному развитию опорно-двигательного аппарата;</a:t>
            </a:r>
          </a:p>
          <a:p>
            <a:pPr>
              <a:lnSpc>
                <a:spcPts val="2769"/>
              </a:lnSpc>
            </a:pPr>
            <a:r>
              <a:rPr lang="en-US" sz="1978">
                <a:solidFill>
                  <a:srgbClr val="FFFFFF"/>
                </a:solidFill>
                <a:latin typeface="Arimo"/>
              </a:rPr>
              <a:t>-содействовать   развитию мышечной  силы,  выносливости,  скоростно- силовых способностей.</a:t>
            </a:r>
          </a:p>
          <a:p>
            <a:pPr>
              <a:lnSpc>
                <a:spcPts val="2769"/>
              </a:lnSpc>
            </a:pPr>
            <a:endParaRPr lang="en-US" sz="1978">
              <a:solidFill>
                <a:srgbClr val="FFFFFF"/>
              </a:solidFill>
              <a:latin typeface="Arimo"/>
            </a:endParaRPr>
          </a:p>
          <a:p>
            <a:pPr algn="ctr">
              <a:lnSpc>
                <a:spcPts val="2769"/>
              </a:lnSpc>
            </a:pPr>
            <a:endParaRPr lang="en-US" sz="1978">
              <a:solidFill>
                <a:srgbClr val="FFFFFF"/>
              </a:solidFill>
              <a:latin typeface="Arim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078526" y="5781651"/>
            <a:ext cx="6949991" cy="332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Montserrat"/>
              </a:rPr>
              <a:t>Создать условия для воспитания: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-интереса к занятиям хореографией;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-познавательной активности;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-способствовать расширению кругозора;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-умению работать в коллективе;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-воспитывать    инициативу,  чувство  товарищества,  взаимопомощи  и трудолюбия;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Arimo"/>
              </a:rPr>
              <a:t>-воспитывать музыкальный вкус.</a:t>
            </a:r>
          </a:p>
          <a:p>
            <a:pPr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Arimo"/>
            </a:endParaRPr>
          </a:p>
          <a:p>
            <a:pPr algn="ctr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677" b="96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>
            <a:off x="-98735" y="8273801"/>
            <a:ext cx="1615111" cy="2091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 rot="5400000">
            <a:off x="183044" y="-257256"/>
            <a:ext cx="1615111" cy="20915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 rot="-10800000">
            <a:off x="16663364" y="-85725"/>
            <a:ext cx="1615111" cy="20915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 flipH="1">
            <a:off x="16720514" y="8241114"/>
            <a:ext cx="1615111" cy="209152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57743" y="904875"/>
            <a:ext cx="12972514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endParaRPr lang="en-US" sz="6700" dirty="0">
              <a:solidFill>
                <a:srgbClr val="FFFFFF"/>
              </a:solidFill>
              <a:latin typeface="TAN Mon Cheri"/>
            </a:endParaRPr>
          </a:p>
          <a:p>
            <a:pPr algn="ctr">
              <a:lnSpc>
                <a:spcPts val="9380"/>
              </a:lnSpc>
            </a:pPr>
            <a:endParaRPr lang="en-US" sz="6700" dirty="0">
              <a:solidFill>
                <a:srgbClr val="FFFFFF"/>
              </a:solidFill>
              <a:latin typeface="TAN Mon Cheri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Упражнения и игры</a:t>
            </a:r>
            <a:endParaRPr lang="ru-RU" dirty="0"/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781300"/>
            <a:ext cx="6907306" cy="5105400"/>
          </a:xfrm>
        </p:spPr>
      </p:pic>
      <p:pic>
        <p:nvPicPr>
          <p:cNvPr id="20" name="Объект 19"/>
          <p:cNvPicPr>
            <a:picLocks noGrp="1" noChangeAspect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88" y="2781300"/>
            <a:ext cx="7040562" cy="52149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677" b="96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>
            <a:off x="-98735" y="8273801"/>
            <a:ext cx="1615111" cy="2091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 rot="5400000">
            <a:off x="183044" y="-257256"/>
            <a:ext cx="1615111" cy="20915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 rot="-10800000">
            <a:off x="16663364" y="-85725"/>
            <a:ext cx="1615111" cy="20915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9103" r="71502"/>
          <a:stretch>
            <a:fillRect/>
          </a:stretch>
        </p:blipFill>
        <p:spPr>
          <a:xfrm flipH="1">
            <a:off x="16720514" y="8241114"/>
            <a:ext cx="1615111" cy="209152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57743" y="904875"/>
            <a:ext cx="12972514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endParaRPr lang="en-US" sz="6700" dirty="0">
              <a:solidFill>
                <a:srgbClr val="FFFFFF"/>
              </a:solidFill>
              <a:latin typeface="TAN Mon Cheri"/>
            </a:endParaRPr>
          </a:p>
          <a:p>
            <a:pPr algn="ctr">
              <a:lnSpc>
                <a:spcPts val="9380"/>
              </a:lnSpc>
            </a:pPr>
            <a:endParaRPr lang="en-US" sz="6700" dirty="0">
              <a:solidFill>
                <a:srgbClr val="FFFFFF"/>
              </a:solidFill>
              <a:latin typeface="TAN Mon Cheri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выступления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4" y="3009900"/>
            <a:ext cx="709044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3012877"/>
            <a:ext cx="7040562" cy="548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230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021" b="3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13902" y="2367643"/>
            <a:ext cx="4060196" cy="629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953126">
            <a:off x="-8219361" y="-422886"/>
            <a:ext cx="14596128" cy="8566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110664">
            <a:off x="11919540" y="1883706"/>
            <a:ext cx="14596128" cy="8566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828100" y="4804090"/>
            <a:ext cx="10631799" cy="6086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327935" y="5399935"/>
            <a:ext cx="572257" cy="5722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327935" y="6788069"/>
            <a:ext cx="572257" cy="5722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327935" y="7847443"/>
            <a:ext cx="572257" cy="5722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73" r="79560" b="88534"/>
          <a:stretch>
            <a:fillRect/>
          </a:stretch>
        </p:blipFill>
        <p:spPr>
          <a:xfrm>
            <a:off x="0" y="-69696"/>
            <a:ext cx="1208056" cy="12312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73" r="79560" b="88534"/>
          <a:stretch>
            <a:fillRect/>
          </a:stretch>
        </p:blipFill>
        <p:spPr>
          <a:xfrm rot="5400000">
            <a:off x="17115953" y="-11616"/>
            <a:ext cx="1208056" cy="12312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73" r="79560" b="88534"/>
          <a:stretch>
            <a:fillRect/>
          </a:stretch>
        </p:blipFill>
        <p:spPr>
          <a:xfrm rot="-5400000">
            <a:off x="-11616" y="9094284"/>
            <a:ext cx="1208056" cy="12312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73" r="79560" b="88534"/>
          <a:stretch>
            <a:fillRect/>
          </a:stretch>
        </p:blipFill>
        <p:spPr>
          <a:xfrm rot="-5400000" flipV="1">
            <a:off x="17096903" y="9094284"/>
            <a:ext cx="1208056" cy="1231288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468773" y="9105900"/>
            <a:ext cx="3350454" cy="3186441"/>
            <a:chOff x="0" y="0"/>
            <a:chExt cx="6273165" cy="59660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73292" cy="5966079"/>
            </a:xfrm>
            <a:custGeom>
              <a:avLst/>
              <a:gdLst/>
              <a:ahLst/>
              <a:cxnLst/>
              <a:rect l="l" t="t" r="r" b="b"/>
              <a:pathLst>
                <a:path w="6273292" h="5966079">
                  <a:moveTo>
                    <a:pt x="4105783" y="0"/>
                  </a:moveTo>
                  <a:cubicBezTo>
                    <a:pt x="3582289" y="1611249"/>
                    <a:pt x="2690876" y="1611249"/>
                    <a:pt x="2167255" y="0"/>
                  </a:cubicBezTo>
                  <a:cubicBezTo>
                    <a:pt x="2690749" y="1611249"/>
                    <a:pt x="1969643" y="2135251"/>
                    <a:pt x="598932" y="1139444"/>
                  </a:cubicBezTo>
                  <a:cubicBezTo>
                    <a:pt x="1969643" y="2135251"/>
                    <a:pt x="1694180" y="2982976"/>
                    <a:pt x="0" y="2982976"/>
                  </a:cubicBezTo>
                  <a:cubicBezTo>
                    <a:pt x="1694180" y="2982976"/>
                    <a:pt x="1969643" y="3830828"/>
                    <a:pt x="599059" y="4826635"/>
                  </a:cubicBezTo>
                  <a:cubicBezTo>
                    <a:pt x="1969643" y="3830828"/>
                    <a:pt x="2690876" y="4354830"/>
                    <a:pt x="2167382" y="5966079"/>
                  </a:cubicBezTo>
                  <a:cubicBezTo>
                    <a:pt x="2690876" y="4354830"/>
                    <a:pt x="3582289" y="4354830"/>
                    <a:pt x="4105910" y="5966079"/>
                  </a:cubicBezTo>
                  <a:cubicBezTo>
                    <a:pt x="3582416" y="4354830"/>
                    <a:pt x="4303522" y="3830828"/>
                    <a:pt x="5674233" y="4826635"/>
                  </a:cubicBezTo>
                  <a:cubicBezTo>
                    <a:pt x="4303649" y="3830828"/>
                    <a:pt x="4579112" y="2982976"/>
                    <a:pt x="6273292" y="2982976"/>
                  </a:cubicBezTo>
                  <a:cubicBezTo>
                    <a:pt x="4579112" y="2982976"/>
                    <a:pt x="4303649" y="2135124"/>
                    <a:pt x="5674233" y="1139317"/>
                  </a:cubicBezTo>
                  <a:cubicBezTo>
                    <a:pt x="4303395" y="2135251"/>
                    <a:pt x="3582289" y="1611249"/>
                    <a:pt x="4105783" y="0"/>
                  </a:cubicBezTo>
                  <a:close/>
                </a:path>
              </a:pathLst>
            </a:custGeom>
            <a:blipFill>
              <a:blip r:embed="rId13"/>
              <a:stretch>
                <a:fillRect t="-12143" b="-37268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2920611" y="895350"/>
            <a:ext cx="13000960" cy="119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TAN Mon Cheri"/>
              </a:rPr>
              <a:t>ПЛАНИРУЕМЫЕ РЕЗУЛЬТАТЫ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94677" y="3281681"/>
            <a:ext cx="12298645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</a:rPr>
              <a:t>Предполагаемые результаты реализации программы: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43796" y="5361835"/>
            <a:ext cx="8754590" cy="104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</a:rPr>
              <a:t>дети владеют навыкамипо различным видам передвижения по залу и приобретают определенный «запас» движений в танцевальных упражнениях;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43796" y="6709073"/>
            <a:ext cx="8754590" cy="69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</a:rPr>
              <a:t>могут передавать характер музыкального произведения в движении(веселый, грустный, лирический, героический и т.д.);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43796" y="7957420"/>
            <a:ext cx="8754590" cy="88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</a:rPr>
              <a:t>владеют основными хореографическими упражнениями;</a:t>
            </a:r>
          </a:p>
          <a:p>
            <a:pPr>
              <a:lnSpc>
                <a:spcPts val="4480"/>
              </a:lnSpc>
            </a:pPr>
            <a:endParaRPr lang="en-US" sz="20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043796" y="8841250"/>
            <a:ext cx="8754590" cy="120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Montserrat"/>
              </a:rPr>
              <a:t>без подсказки педагога начинают и меняют движение на  начало такта, находят свое место в зале</a:t>
            </a:r>
          </a:p>
          <a:p>
            <a:pPr>
              <a:lnSpc>
                <a:spcPts val="4480"/>
              </a:lnSpc>
            </a:pPr>
            <a:endParaRPr lang="en-US" sz="190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327935" y="8879350"/>
            <a:ext cx="572257" cy="57225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33</TotalTime>
  <Words>499</Words>
  <Application>Microsoft Office PowerPoint</Application>
  <PresentationFormat>Произвольный</PresentationFormat>
  <Paragraphs>72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Mont Bold</vt:lpstr>
      <vt:lpstr>Trebuchet MS</vt:lpstr>
      <vt:lpstr>Wingdings 2</vt:lpstr>
      <vt:lpstr>TAN Mon Cheri</vt:lpstr>
      <vt:lpstr>Montserrat</vt:lpstr>
      <vt:lpstr>Arimo</vt:lpstr>
      <vt:lpstr>Open Sans Light Bold</vt:lpstr>
      <vt:lpstr>Wingdings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 и игры</vt:lpstr>
      <vt:lpstr>Наши выступления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Каблучок</dc:title>
  <cp:lastModifiedBy>123</cp:lastModifiedBy>
  <cp:revision>6</cp:revision>
  <dcterms:created xsi:type="dcterms:W3CDTF">2006-08-16T00:00:00Z</dcterms:created>
  <dcterms:modified xsi:type="dcterms:W3CDTF">2024-08-28T11:25:04Z</dcterms:modified>
  <dc:identifier>DAFAfyAwwT0</dc:identifier>
</cp:coreProperties>
</file>