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 Heavy" panose="020B060402020202020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-5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1" d="100"/>
          <a:sy n="61" d="100"/>
        </p:scale>
        <p:origin x="-4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85389" y="-4895362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82123" y="-3746833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5" y="0"/>
                </a:lnTo>
                <a:lnTo>
                  <a:pt x="7950605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193588" y="6674190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5" y="0"/>
                </a:lnTo>
                <a:lnTo>
                  <a:pt x="7950605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77592" y="3960821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1" y="0"/>
                </a:lnTo>
                <a:lnTo>
                  <a:pt x="11055201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705170" y="6939968"/>
            <a:ext cx="4317393" cy="1080289"/>
            <a:chOff x="0" y="0"/>
            <a:chExt cx="2022730" cy="5061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22730" cy="506123"/>
            </a:xfrm>
            <a:custGeom>
              <a:avLst/>
              <a:gdLst/>
              <a:ahLst/>
              <a:cxnLst/>
              <a:rect l="l" t="t" r="r" b="b"/>
              <a:pathLst>
                <a:path w="2022730" h="506123">
                  <a:moveTo>
                    <a:pt x="1819530" y="0"/>
                  </a:moveTo>
                  <a:cubicBezTo>
                    <a:pt x="1931754" y="0"/>
                    <a:pt x="2022730" y="113299"/>
                    <a:pt x="2022730" y="253061"/>
                  </a:cubicBezTo>
                  <a:cubicBezTo>
                    <a:pt x="2022730" y="392823"/>
                    <a:pt x="1931754" y="506123"/>
                    <a:pt x="1819530" y="506123"/>
                  </a:cubicBezTo>
                  <a:lnTo>
                    <a:pt x="203200" y="506123"/>
                  </a:lnTo>
                  <a:cubicBezTo>
                    <a:pt x="90976" y="506123"/>
                    <a:pt x="0" y="392823"/>
                    <a:pt x="0" y="253061"/>
                  </a:cubicBezTo>
                  <a:cubicBezTo>
                    <a:pt x="0" y="1132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022730" cy="553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372063" y="3018001"/>
            <a:ext cx="4940404" cy="494038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6208" t="-45030" r="-7163" b="-25135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956096" y="2889324"/>
            <a:ext cx="1356372" cy="1314447"/>
          </a:xfrm>
          <a:custGeom>
            <a:avLst/>
            <a:gdLst/>
            <a:ahLst/>
            <a:cxnLst/>
            <a:rect l="l" t="t" r="r" b="b"/>
            <a:pathLst>
              <a:path w="1356372" h="1314447">
                <a:moveTo>
                  <a:pt x="0" y="0"/>
                </a:moveTo>
                <a:lnTo>
                  <a:pt x="1356372" y="0"/>
                </a:lnTo>
                <a:lnTo>
                  <a:pt x="1356372" y="1314448"/>
                </a:lnTo>
                <a:lnTo>
                  <a:pt x="0" y="13144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33712" y="4141796"/>
            <a:ext cx="10562560" cy="27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7"/>
              </a:lnSpc>
            </a:pPr>
            <a:r>
              <a:rPr lang="en-US" sz="7471" dirty="0">
                <a:solidFill>
                  <a:srgbClr val="B4EA43"/>
                </a:solidFill>
                <a:latin typeface="Montserrat Heavy"/>
              </a:rPr>
              <a:t>«ОБУЧЕНИЕ </a:t>
            </a:r>
          </a:p>
          <a:p>
            <a:pPr>
              <a:lnSpc>
                <a:spcPts val="7097"/>
              </a:lnSpc>
            </a:pPr>
            <a:r>
              <a:rPr lang="en-US" sz="7471" dirty="0">
                <a:solidFill>
                  <a:srgbClr val="B4EA43"/>
                </a:solidFill>
                <a:latin typeface="Montserrat Heavy"/>
              </a:rPr>
              <a:t>КАРАТЭ-ДО»</a:t>
            </a:r>
          </a:p>
          <a:p>
            <a:pPr>
              <a:lnSpc>
                <a:spcPts val="7097"/>
              </a:lnSpc>
            </a:pPr>
            <a:endParaRPr lang="en-US" sz="7471" dirty="0">
              <a:solidFill>
                <a:srgbClr val="B4EA43"/>
              </a:solidFill>
              <a:latin typeface="Montserrat Heavy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363510" y="7640627"/>
            <a:ext cx="151852" cy="15185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85564" y="2018728"/>
            <a:ext cx="151852" cy="1518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363510" y="7944330"/>
            <a:ext cx="151852" cy="1518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185564" y="2322432"/>
            <a:ext cx="151852" cy="15185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515362" y="7792479"/>
            <a:ext cx="151852" cy="151852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337415" y="2170580"/>
            <a:ext cx="151852" cy="151852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211658" y="7792479"/>
            <a:ext cx="151852" cy="151852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033712" y="2170580"/>
            <a:ext cx="151852" cy="151852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109638" y="7018360"/>
            <a:ext cx="7825852" cy="124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Montserrat Heavy"/>
              </a:rPr>
              <a:t>ДОПОЛНИТЕЛЬНАЯ </a:t>
            </a:r>
          </a:p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Montserrat Heavy"/>
              </a:rPr>
              <a:t>ОБЩЕОБРАЗОВАТЕЛЬНАЯ </a:t>
            </a:r>
          </a:p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Montserrat Heavy"/>
              </a:rPr>
              <a:t>ПРОГРАММА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Montserrat Heavy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63866" y="526723"/>
            <a:ext cx="1244860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960"/>
              </a:lnSpc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</a:p>
          <a:p>
            <a:pPr lvl="0" algn="ctr">
              <a:lnSpc>
                <a:spcPts val="196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№93 КОМБИНИРОВАННОГО ВИДА»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2946603" y="6867469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6" y="0"/>
                </a:lnTo>
                <a:lnTo>
                  <a:pt x="7950606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3074" name="Picture 2" descr="D:\Пользователь\Desktop\карате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182880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5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54728" y="3092243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495094" y="3255887"/>
            <a:ext cx="3674119" cy="3775226"/>
            <a:chOff x="0" y="0"/>
            <a:chExt cx="4898825" cy="503363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7579" r="17579"/>
            <a:stretch>
              <a:fillRect/>
            </a:stretch>
          </p:blipFill>
          <p:spPr>
            <a:xfrm>
              <a:off x="0" y="0"/>
              <a:ext cx="4898825" cy="5033634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-4685389" y="-4895362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066109" y="8732890"/>
            <a:ext cx="151852" cy="15185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66109" y="9036594"/>
            <a:ext cx="151852" cy="15185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17961" y="8884742"/>
            <a:ext cx="151852" cy="15185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914257" y="8884742"/>
            <a:ext cx="151852" cy="1518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087369" y="1171575"/>
            <a:ext cx="8413036" cy="79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АКТУАЛЬНОСТЬ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87369" y="1921440"/>
            <a:ext cx="10947059" cy="664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</a:rPr>
              <a:t>Физическая культураи спорт призваны сыграть ведущую роль в формировании здорового образа жизни детей, подростков и молодежи, поэтому развитие массового спорта среди детей является приоритетным направлением молодежной политики.</a:t>
            </a:r>
          </a:p>
          <a:p>
            <a:pPr>
              <a:lnSpc>
                <a:spcPts val="3778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</a:rPr>
              <a:t>Состояние здоровья населения страны, особенно детей, является важным фактором стабильности государства. Анализ статистических данных здоровья молодого населения нашего города позволяет утверждать, что число хронических заболеваний у детей, особенно с болезнями нервной системы, опорно-двигательной и органов пищеварения не уменьшается. Все это послужило толчком к разработке программы «Обучение каратэ-до». </a:t>
            </a:r>
          </a:p>
          <a:p>
            <a:pPr>
              <a:lnSpc>
                <a:spcPts val="3778"/>
              </a:lnSpc>
            </a:pPr>
            <a:endParaRPr lang="en-US" sz="2699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6089983" y="7031113"/>
            <a:ext cx="1079229" cy="1045871"/>
          </a:xfrm>
          <a:custGeom>
            <a:avLst/>
            <a:gdLst/>
            <a:ahLst/>
            <a:cxnLst/>
            <a:rect l="l" t="t" r="r" b="b"/>
            <a:pathLst>
              <a:path w="1079229" h="1045871">
                <a:moveTo>
                  <a:pt x="0" y="0"/>
                </a:moveTo>
                <a:lnTo>
                  <a:pt x="1079229" y="0"/>
                </a:lnTo>
                <a:lnTo>
                  <a:pt x="1079229" y="1045871"/>
                </a:lnTo>
                <a:lnTo>
                  <a:pt x="0" y="1045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54728" y="3092243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685389" y="-4895362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82123" y="-3746833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5" y="0"/>
                </a:lnTo>
                <a:lnTo>
                  <a:pt x="7950605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946603" y="6867469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6" y="0"/>
                </a:lnTo>
                <a:lnTo>
                  <a:pt x="7950606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11443" y="603240"/>
            <a:ext cx="8413036" cy="228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ОТЛИЧИТЕЛЬНЫЕ ОСОБЕННОСТИ ПРОГРАММЫ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11443" y="3084478"/>
            <a:ext cx="10562183" cy="3312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</a:rPr>
              <a:t> Программа направлена на приобщение детей и к искусству традиционного каратэ, реализуется на базе детского сада. Данная программа предоставляет возможности для удовлетворения интересов детей, развития их способностей и талантов через взаимно дополняемые блоки: образовательный и воспитательный.</a:t>
            </a:r>
          </a:p>
          <a:p>
            <a:pPr>
              <a:lnSpc>
                <a:spcPts val="3778"/>
              </a:lnSpc>
            </a:pPr>
            <a:endParaRPr lang="en-US" sz="2699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11443" y="6592177"/>
            <a:ext cx="10562183" cy="3312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</a:rPr>
              <a:t>Программа направлена на развитие в воспитанниках самостоятельности,</a:t>
            </a:r>
          </a:p>
          <a:p>
            <a:pPr>
              <a:lnSpc>
                <a:spcPts val="3778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</a:rPr>
              <a:t>Также с помощью занятий можно исправить недостатки координации у ребенкаи скорректировать дефектыразвития его опорно-двигательного аппарата,используя для этого специальные упражнения.</a:t>
            </a:r>
          </a:p>
          <a:p>
            <a:pPr>
              <a:lnSpc>
                <a:spcPts val="3778"/>
              </a:lnSpc>
            </a:pPr>
            <a:endParaRPr lang="en-US" sz="2699">
              <a:solidFill>
                <a:srgbClr val="FFFFFF"/>
              </a:solidFill>
              <a:latin typeface="Montserrat"/>
            </a:endParaRP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751066" y="2889600"/>
            <a:ext cx="4331263" cy="5382800"/>
            <a:chOff x="0" y="0"/>
            <a:chExt cx="5108702" cy="63489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08702" cy="6348984"/>
            </a:xfrm>
            <a:custGeom>
              <a:avLst/>
              <a:gdLst/>
              <a:ahLst/>
              <a:cxnLst/>
              <a:rect l="l" t="t" r="r" b="b"/>
              <a:pathLst>
                <a:path w="5108702" h="6348984">
                  <a:moveTo>
                    <a:pt x="5108702" y="2554351"/>
                  </a:moveTo>
                  <a:lnTo>
                    <a:pt x="5108702" y="3794506"/>
                  </a:lnTo>
                  <a:cubicBezTo>
                    <a:pt x="5108702" y="5205222"/>
                    <a:pt x="3965067" y="6348857"/>
                    <a:pt x="2554351" y="6348857"/>
                  </a:cubicBezTo>
                  <a:lnTo>
                    <a:pt x="2554351" y="6348857"/>
                  </a:lnTo>
                  <a:cubicBezTo>
                    <a:pt x="1143635" y="6348984"/>
                    <a:pt x="0" y="5205349"/>
                    <a:pt x="0" y="3794506"/>
                  </a:cubicBezTo>
                  <a:lnTo>
                    <a:pt x="0" y="2554351"/>
                  </a:lnTo>
                  <a:cubicBezTo>
                    <a:pt x="0" y="1143635"/>
                    <a:pt x="1143635" y="0"/>
                    <a:pt x="2554351" y="0"/>
                  </a:cubicBezTo>
                  <a:lnTo>
                    <a:pt x="2554351" y="0"/>
                  </a:lnTo>
                  <a:cubicBezTo>
                    <a:pt x="3965067" y="0"/>
                    <a:pt x="5108702" y="1143635"/>
                    <a:pt x="5108702" y="2554351"/>
                  </a:cubicBezTo>
                  <a:close/>
                </a:path>
              </a:pathLst>
            </a:custGeom>
            <a:blipFill>
              <a:blip r:embed="rId6"/>
              <a:stretch>
                <a:fillRect l="-27408" r="-59004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253730" y="7577401"/>
            <a:ext cx="1734511" cy="1680899"/>
          </a:xfrm>
          <a:custGeom>
            <a:avLst/>
            <a:gdLst/>
            <a:ahLst/>
            <a:cxnLst/>
            <a:rect l="l" t="t" r="r" b="b"/>
            <a:pathLst>
              <a:path w="1734511" h="1680899">
                <a:moveTo>
                  <a:pt x="0" y="0"/>
                </a:moveTo>
                <a:lnTo>
                  <a:pt x="1734511" y="0"/>
                </a:lnTo>
                <a:lnTo>
                  <a:pt x="1734511" y="1680899"/>
                </a:lnTo>
                <a:lnTo>
                  <a:pt x="0" y="16808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54728" y="3092243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685389" y="-4895362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82123" y="-3746833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5" y="0"/>
                </a:lnTo>
                <a:lnTo>
                  <a:pt x="7950605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946603" y="6867469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6" y="0"/>
                </a:lnTo>
                <a:lnTo>
                  <a:pt x="7950606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066109" y="8732890"/>
            <a:ext cx="151852" cy="15185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66109" y="9036594"/>
            <a:ext cx="151852" cy="15185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17961" y="8884742"/>
            <a:ext cx="151852" cy="15185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914257" y="8884742"/>
            <a:ext cx="151852" cy="1518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2605420" y="2889600"/>
            <a:ext cx="4331263" cy="5382800"/>
            <a:chOff x="0" y="0"/>
            <a:chExt cx="5108702" cy="63489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08702" cy="6348984"/>
            </a:xfrm>
            <a:custGeom>
              <a:avLst/>
              <a:gdLst/>
              <a:ahLst/>
              <a:cxnLst/>
              <a:rect l="l" t="t" r="r" b="b"/>
              <a:pathLst>
                <a:path w="5108702" h="6348984">
                  <a:moveTo>
                    <a:pt x="5108702" y="2554351"/>
                  </a:moveTo>
                  <a:lnTo>
                    <a:pt x="5108702" y="3794506"/>
                  </a:lnTo>
                  <a:cubicBezTo>
                    <a:pt x="5108702" y="5205222"/>
                    <a:pt x="3965067" y="6348857"/>
                    <a:pt x="2554351" y="6348857"/>
                  </a:cubicBezTo>
                  <a:lnTo>
                    <a:pt x="2554351" y="6348857"/>
                  </a:lnTo>
                  <a:cubicBezTo>
                    <a:pt x="1143635" y="6348984"/>
                    <a:pt x="0" y="5205349"/>
                    <a:pt x="0" y="3794506"/>
                  </a:cubicBezTo>
                  <a:lnTo>
                    <a:pt x="0" y="2554351"/>
                  </a:lnTo>
                  <a:cubicBezTo>
                    <a:pt x="0" y="1143635"/>
                    <a:pt x="1143635" y="0"/>
                    <a:pt x="2554351" y="0"/>
                  </a:cubicBezTo>
                  <a:lnTo>
                    <a:pt x="2554351" y="0"/>
                  </a:lnTo>
                  <a:cubicBezTo>
                    <a:pt x="3965067" y="0"/>
                    <a:pt x="5108702" y="1143635"/>
                    <a:pt x="5108702" y="2554351"/>
                  </a:cubicBezTo>
                  <a:close/>
                </a:path>
              </a:pathLst>
            </a:custGeom>
            <a:blipFill>
              <a:blip r:embed="rId6"/>
              <a:stretch>
                <a:fillRect l="-102870" t="-51844" r="-20547" b="-87858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12139270" y="3363220"/>
            <a:ext cx="1734511" cy="1680899"/>
          </a:xfrm>
          <a:custGeom>
            <a:avLst/>
            <a:gdLst/>
            <a:ahLst/>
            <a:cxnLst/>
            <a:rect l="l" t="t" r="r" b="b"/>
            <a:pathLst>
              <a:path w="1734511" h="1680899">
                <a:moveTo>
                  <a:pt x="0" y="0"/>
                </a:moveTo>
                <a:lnTo>
                  <a:pt x="1734512" y="0"/>
                </a:lnTo>
                <a:lnTo>
                  <a:pt x="1734512" y="1680899"/>
                </a:lnTo>
                <a:lnTo>
                  <a:pt x="0" y="16808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 rot="-5400000">
            <a:off x="8468157" y="5576237"/>
            <a:ext cx="47468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2033712" y="3406179"/>
            <a:ext cx="8413036" cy="79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КОРЗУХИН М.М.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33712" y="4537251"/>
            <a:ext cx="8870748" cy="250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8"/>
              </a:lnSpc>
            </a:pPr>
            <a:r>
              <a:rPr lang="en-US" sz="4798">
                <a:solidFill>
                  <a:srgbClr val="FFFFFF"/>
                </a:solidFill>
                <a:latin typeface="Montserrat"/>
              </a:rPr>
              <a:t>тренер </a:t>
            </a:r>
          </a:p>
          <a:p>
            <a:pPr>
              <a:lnSpc>
                <a:spcPts val="6718"/>
              </a:lnSpc>
            </a:pPr>
            <a:r>
              <a:rPr lang="en-US" sz="4798">
                <a:solidFill>
                  <a:srgbClr val="FFFFFF"/>
                </a:solidFill>
                <a:latin typeface="Montserrat"/>
              </a:rPr>
              <a:t>преподаватель </a:t>
            </a:r>
          </a:p>
          <a:p>
            <a:pPr>
              <a:lnSpc>
                <a:spcPts val="6718"/>
              </a:lnSpc>
            </a:pPr>
            <a:endParaRPr lang="en-US" sz="4798">
              <a:solidFill>
                <a:srgbClr val="FFFFFF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85389" y="-4895362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54728" y="3092243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82123" y="-3746833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5" y="0"/>
                </a:lnTo>
                <a:lnTo>
                  <a:pt x="7950605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926004" y="6712593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5" y="0"/>
                </a:lnTo>
                <a:lnTo>
                  <a:pt x="7950605" y="7950606"/>
                </a:lnTo>
                <a:lnTo>
                  <a:pt x="0" y="7950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642616" y="8619844"/>
            <a:ext cx="151852" cy="15185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98707" y="1304609"/>
            <a:ext cx="151852" cy="15185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642616" y="8923547"/>
            <a:ext cx="151852" cy="15185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998707" y="1608312"/>
            <a:ext cx="151852" cy="1518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794468" y="8771696"/>
            <a:ext cx="151852" cy="15185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50558" y="1456461"/>
            <a:ext cx="151852" cy="1518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490765" y="8771696"/>
            <a:ext cx="151852" cy="1518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846855" y="1456461"/>
            <a:ext cx="151852" cy="15185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2083738" y="2086059"/>
            <a:ext cx="4336970" cy="6381385"/>
            <a:chOff x="0" y="0"/>
            <a:chExt cx="4550410" cy="6695440"/>
          </a:xfrm>
        </p:grpSpPr>
        <p:sp>
          <p:nvSpPr>
            <p:cNvPr id="31" name="Freeform 31"/>
            <p:cNvSpPr/>
            <p:nvPr/>
          </p:nvSpPr>
          <p:spPr>
            <a:xfrm>
              <a:off x="-321310" y="-312420"/>
              <a:ext cx="5191760" cy="7321550"/>
            </a:xfrm>
            <a:custGeom>
              <a:avLst/>
              <a:gdLst/>
              <a:ahLst/>
              <a:cxnLst/>
              <a:rect l="l" t="t" r="r" b="b"/>
              <a:pathLst>
                <a:path w="5191760" h="7321550">
                  <a:moveTo>
                    <a:pt x="1412240" y="6932930"/>
                  </a:moveTo>
                  <a:cubicBezTo>
                    <a:pt x="339090" y="6545580"/>
                    <a:pt x="0" y="4765040"/>
                    <a:pt x="652780" y="2957830"/>
                  </a:cubicBezTo>
                  <a:cubicBezTo>
                    <a:pt x="1305560" y="1150620"/>
                    <a:pt x="2706370" y="0"/>
                    <a:pt x="3779520" y="387350"/>
                  </a:cubicBezTo>
                  <a:cubicBezTo>
                    <a:pt x="4852670" y="774700"/>
                    <a:pt x="5191760" y="2555240"/>
                    <a:pt x="4538980" y="4362450"/>
                  </a:cubicBezTo>
                  <a:cubicBezTo>
                    <a:pt x="3886199" y="6169660"/>
                    <a:pt x="2485390" y="7321550"/>
                    <a:pt x="1412240" y="6932930"/>
                  </a:cubicBezTo>
                  <a:close/>
                </a:path>
              </a:pathLst>
            </a:custGeom>
            <a:blipFill>
              <a:blip r:embed="rId6"/>
              <a:stretch>
                <a:fillRect l="-66142" r="-54591"/>
              </a:stretch>
            </a:blipFill>
          </p:spPr>
        </p:sp>
      </p:grpSp>
      <p:sp>
        <p:nvSpPr>
          <p:cNvPr id="32" name="Freeform 32"/>
          <p:cNvSpPr/>
          <p:nvPr/>
        </p:nvSpPr>
        <p:spPr>
          <a:xfrm>
            <a:off x="15490765" y="2602958"/>
            <a:ext cx="1356372" cy="1314447"/>
          </a:xfrm>
          <a:custGeom>
            <a:avLst/>
            <a:gdLst/>
            <a:ahLst/>
            <a:cxnLst/>
            <a:rect l="l" t="t" r="r" b="b"/>
            <a:pathLst>
              <a:path w="1356372" h="1314447">
                <a:moveTo>
                  <a:pt x="0" y="0"/>
                </a:moveTo>
                <a:lnTo>
                  <a:pt x="1356371" y="0"/>
                </a:lnTo>
                <a:lnTo>
                  <a:pt x="1356371" y="1314447"/>
                </a:lnTo>
                <a:lnTo>
                  <a:pt x="0" y="13144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998707" y="2055439"/>
            <a:ext cx="8577618" cy="79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НАПРАВЛЕННОСТЬ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074633" y="2919605"/>
            <a:ext cx="8881576" cy="81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8"/>
              </a:lnSpc>
            </a:pPr>
            <a:r>
              <a:rPr lang="en-US" sz="4798">
                <a:solidFill>
                  <a:srgbClr val="FFFFFF"/>
                </a:solidFill>
                <a:latin typeface="Montserrat"/>
              </a:rPr>
              <a:t>физкультурно-спортивная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033712" y="4026288"/>
            <a:ext cx="8577618" cy="153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ВОЗРАСТ ВОСПИТАННИКОВ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226484" y="5631695"/>
            <a:ext cx="8881576" cy="81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8"/>
              </a:lnSpc>
            </a:pPr>
            <a:r>
              <a:rPr lang="en-US" sz="4798">
                <a:solidFill>
                  <a:srgbClr val="FFFFFF"/>
                </a:solidFill>
                <a:latin typeface="Montserrat"/>
              </a:rPr>
              <a:t>6-7 лет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98707" y="6738378"/>
            <a:ext cx="8577618" cy="153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СРОК РЕАЛИЗАЦИИ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074633" y="8343785"/>
            <a:ext cx="8881576" cy="81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8"/>
              </a:lnSpc>
            </a:pPr>
            <a:r>
              <a:rPr lang="en-US" sz="4798">
                <a:solidFill>
                  <a:srgbClr val="FFFFFF"/>
                </a:solidFill>
                <a:latin typeface="Montserrat"/>
              </a:rPr>
              <a:t>7 месяцев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85389" y="-4895362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11111" y="4053330"/>
            <a:ext cx="6393401" cy="4389017"/>
            <a:chOff x="0" y="0"/>
            <a:chExt cx="8524535" cy="585202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383" r="1383"/>
            <a:stretch>
              <a:fillRect/>
            </a:stretch>
          </p:blipFill>
          <p:spPr>
            <a:xfrm>
              <a:off x="0" y="0"/>
              <a:ext cx="8524535" cy="5852023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-2946603" y="6867469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6" y="0"/>
                </a:lnTo>
                <a:lnTo>
                  <a:pt x="7950606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066109" y="7689777"/>
            <a:ext cx="151852" cy="15185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66109" y="7993481"/>
            <a:ext cx="151852" cy="15185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17961" y="7841629"/>
            <a:ext cx="151852" cy="15185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914257" y="7841629"/>
            <a:ext cx="151852" cy="1518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137278" y="775114"/>
            <a:ext cx="8972618" cy="79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ЦЕЛЬ ПРОГРАММЫ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04100" y="3900199"/>
            <a:ext cx="9768766" cy="474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</a:rPr>
              <a:t>- повышение у детей сопротивляемости организма к неблагоприятным воздействиям окружающей среды;</a:t>
            </a:r>
          </a:p>
          <a:p>
            <a:pPr>
              <a:lnSpc>
                <a:spcPts val="3778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</a:rPr>
              <a:t>-воспитание физических качеств на основе гармоничного их развития;</a:t>
            </a:r>
          </a:p>
          <a:p>
            <a:pPr>
              <a:lnSpc>
                <a:spcPts val="3778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</a:rPr>
              <a:t>-формирование двигательных умений и навыков;</a:t>
            </a:r>
          </a:p>
          <a:p>
            <a:pPr>
              <a:lnSpc>
                <a:spcPts val="3778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</a:rPr>
              <a:t>-воспитание морально-волевых качеств личности;</a:t>
            </a:r>
          </a:p>
          <a:p>
            <a:pPr>
              <a:lnSpc>
                <a:spcPts val="3778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</a:rPr>
              <a:t>-  формирование потребности в регулярных занятиях физической культурой и спортом и ведению здорового образа жизни.</a:t>
            </a:r>
          </a:p>
          <a:p>
            <a:pPr>
              <a:lnSpc>
                <a:spcPts val="3778"/>
              </a:lnSpc>
            </a:pPr>
            <a:endParaRPr lang="en-US" sz="2699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767626" y="2693134"/>
            <a:ext cx="1079229" cy="1045871"/>
          </a:xfrm>
          <a:custGeom>
            <a:avLst/>
            <a:gdLst/>
            <a:ahLst/>
            <a:cxnLst/>
            <a:rect l="l" t="t" r="r" b="b"/>
            <a:pathLst>
              <a:path w="1079229" h="1045871">
                <a:moveTo>
                  <a:pt x="0" y="0"/>
                </a:moveTo>
                <a:lnTo>
                  <a:pt x="1079229" y="0"/>
                </a:lnTo>
                <a:lnTo>
                  <a:pt x="1079229" y="1045871"/>
                </a:lnTo>
                <a:lnTo>
                  <a:pt x="0" y="10458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485934" y="7919598"/>
            <a:ext cx="1079229" cy="1045871"/>
          </a:xfrm>
          <a:custGeom>
            <a:avLst/>
            <a:gdLst/>
            <a:ahLst/>
            <a:cxnLst/>
            <a:rect l="l" t="t" r="r" b="b"/>
            <a:pathLst>
              <a:path w="1079229" h="1045871">
                <a:moveTo>
                  <a:pt x="0" y="0"/>
                </a:moveTo>
                <a:lnTo>
                  <a:pt x="1079229" y="0"/>
                </a:lnTo>
                <a:lnTo>
                  <a:pt x="1079229" y="1045871"/>
                </a:lnTo>
                <a:lnTo>
                  <a:pt x="0" y="10458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033712" y="1842839"/>
            <a:ext cx="15605993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Montserrat"/>
              </a:rPr>
              <a:t>способствоватьсозданию условий для укрепления здоровья детей и их физического развития в процессе обучения каратэ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52931" y="2836009"/>
            <a:ext cx="8972618" cy="79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ЗАДАЧИ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85389" y="-4895362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54728" y="3092243"/>
            <a:ext cx="11055202" cy="11055202"/>
          </a:xfrm>
          <a:custGeom>
            <a:avLst/>
            <a:gdLst/>
            <a:ahLst/>
            <a:cxnLst/>
            <a:rect l="l" t="t" r="r" b="b"/>
            <a:pathLst>
              <a:path w="11055202" h="11055202">
                <a:moveTo>
                  <a:pt x="0" y="0"/>
                </a:moveTo>
                <a:lnTo>
                  <a:pt x="11055202" y="0"/>
                </a:lnTo>
                <a:lnTo>
                  <a:pt x="11055202" y="11055202"/>
                </a:lnTo>
                <a:lnTo>
                  <a:pt x="0" y="1105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82123" y="-3746833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5" y="0"/>
                </a:lnTo>
                <a:lnTo>
                  <a:pt x="7950605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946603" y="6867469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6" y="0"/>
                </a:lnTo>
                <a:lnTo>
                  <a:pt x="7950606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94064" y="6639691"/>
            <a:ext cx="151852" cy="15185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853722" y="3092243"/>
            <a:ext cx="151852" cy="15185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4064" y="6943395"/>
            <a:ext cx="151852" cy="15185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853722" y="3395947"/>
            <a:ext cx="151852" cy="1518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45915" y="6791543"/>
            <a:ext cx="151852" cy="15185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005574" y="3244095"/>
            <a:ext cx="151852" cy="1518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2212" y="6791543"/>
            <a:ext cx="151852" cy="1518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701870" y="3244095"/>
            <a:ext cx="151852" cy="15185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EA43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033712" y="1109587"/>
            <a:ext cx="10262322" cy="79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ОБЪЕМ ПРОГРАММЫ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33712" y="1965382"/>
            <a:ext cx="4964872" cy="81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Montserrat"/>
              </a:rPr>
              <a:t>42 часа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01775" y="5407178"/>
            <a:ext cx="5668329" cy="81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Montserrat"/>
              </a:rPr>
              <a:t>Очная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115440" y="8227481"/>
            <a:ext cx="5804455" cy="81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Montserrat"/>
              </a:rPr>
              <a:t>2 раза в неделю</a:t>
            </a:r>
          </a:p>
        </p:txBody>
      </p:sp>
      <p:sp>
        <p:nvSpPr>
          <p:cNvPr id="34" name="Freeform 34"/>
          <p:cNvSpPr/>
          <p:nvPr/>
        </p:nvSpPr>
        <p:spPr>
          <a:xfrm>
            <a:off x="16350740" y="7095246"/>
            <a:ext cx="1079229" cy="1045871"/>
          </a:xfrm>
          <a:custGeom>
            <a:avLst/>
            <a:gdLst/>
            <a:ahLst/>
            <a:cxnLst/>
            <a:rect l="l" t="t" r="r" b="b"/>
            <a:pathLst>
              <a:path w="1079229" h="1045871">
                <a:moveTo>
                  <a:pt x="0" y="0"/>
                </a:moveTo>
                <a:lnTo>
                  <a:pt x="1079229" y="0"/>
                </a:lnTo>
                <a:lnTo>
                  <a:pt x="1079229" y="1045871"/>
                </a:lnTo>
                <a:lnTo>
                  <a:pt x="0" y="1045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2513386" y="2235794"/>
            <a:ext cx="4376969" cy="6440240"/>
            <a:chOff x="0" y="0"/>
            <a:chExt cx="4550410" cy="6695440"/>
          </a:xfrm>
        </p:grpSpPr>
        <p:sp>
          <p:nvSpPr>
            <p:cNvPr id="36" name="Freeform 36"/>
            <p:cNvSpPr/>
            <p:nvPr/>
          </p:nvSpPr>
          <p:spPr>
            <a:xfrm>
              <a:off x="-321310" y="-312420"/>
              <a:ext cx="5191760" cy="7321550"/>
            </a:xfrm>
            <a:custGeom>
              <a:avLst/>
              <a:gdLst/>
              <a:ahLst/>
              <a:cxnLst/>
              <a:rect l="l" t="t" r="r" b="b"/>
              <a:pathLst>
                <a:path w="5191760" h="7321550">
                  <a:moveTo>
                    <a:pt x="1412240" y="6932930"/>
                  </a:moveTo>
                  <a:cubicBezTo>
                    <a:pt x="339090" y="6545580"/>
                    <a:pt x="0" y="4765040"/>
                    <a:pt x="652780" y="2957830"/>
                  </a:cubicBezTo>
                  <a:cubicBezTo>
                    <a:pt x="1305560" y="1150620"/>
                    <a:pt x="2706370" y="0"/>
                    <a:pt x="3779520" y="387350"/>
                  </a:cubicBezTo>
                  <a:cubicBezTo>
                    <a:pt x="4852670" y="774700"/>
                    <a:pt x="5191760" y="2555240"/>
                    <a:pt x="4538980" y="4362450"/>
                  </a:cubicBezTo>
                  <a:cubicBezTo>
                    <a:pt x="3886199" y="6169660"/>
                    <a:pt x="2485390" y="7321550"/>
                    <a:pt x="1412240" y="6932930"/>
                  </a:cubicBezTo>
                  <a:close/>
                </a:path>
              </a:pathLst>
            </a:custGeom>
            <a:blipFill>
              <a:blip r:embed="rId8"/>
              <a:stretch>
                <a:fillRect l="-60436" r="-60436"/>
              </a:stretch>
            </a:blipFill>
          </p:spPr>
        </p:sp>
      </p:grpSp>
      <p:sp>
        <p:nvSpPr>
          <p:cNvPr id="37" name="TextBox 37"/>
          <p:cNvSpPr txBox="1"/>
          <p:nvPr/>
        </p:nvSpPr>
        <p:spPr>
          <a:xfrm>
            <a:off x="2033712" y="3063668"/>
            <a:ext cx="11772366" cy="228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ФОРМА ОРГАНИЗАЦИИ ОБРАЗОВАТЕЛЬНОГО ПРОЦЕССА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033712" y="6504309"/>
            <a:ext cx="11772366" cy="79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</a:pPr>
            <a:r>
              <a:rPr lang="en-US" sz="6171">
                <a:solidFill>
                  <a:srgbClr val="B4EA43"/>
                </a:solidFill>
                <a:latin typeface="Montserrat Heavy"/>
              </a:rPr>
              <a:t>РЕЖИМ ЗАНЯТИЙ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033712" y="7358950"/>
            <a:ext cx="5668329" cy="81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Montserrat"/>
              </a:rPr>
              <a:t>45 мин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2946603" y="6867469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6" y="0"/>
                </a:lnTo>
                <a:lnTo>
                  <a:pt x="7950606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:\Пользователь\Desktop\iO55AR80k2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00100"/>
            <a:ext cx="6067425" cy="80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ользователь\Desktop\WrwNrOysbo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00101"/>
            <a:ext cx="5938838" cy="80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1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2946603" y="6867469"/>
            <a:ext cx="7950605" cy="7950605"/>
          </a:xfrm>
          <a:custGeom>
            <a:avLst/>
            <a:gdLst/>
            <a:ahLst/>
            <a:cxnLst/>
            <a:rect l="l" t="t" r="r" b="b"/>
            <a:pathLst>
              <a:path w="7950605" h="7950605">
                <a:moveTo>
                  <a:pt x="0" y="0"/>
                </a:moveTo>
                <a:lnTo>
                  <a:pt x="7950606" y="0"/>
                </a:lnTo>
                <a:lnTo>
                  <a:pt x="7950606" y="7950605"/>
                </a:lnTo>
                <a:lnTo>
                  <a:pt x="0" y="7950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 descr="D:\Пользователь\Desktop\карате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2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279</Words>
  <Application>Microsoft Office PowerPoint</Application>
  <PresentationFormat>Произвольный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Montserrat Heavy</vt:lpstr>
      <vt:lpstr>Times New Roman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Unique Traditional Sports from Southeast Asia</dc:title>
  <cp:lastModifiedBy>123</cp:lastModifiedBy>
  <cp:revision>2</cp:revision>
  <dcterms:created xsi:type="dcterms:W3CDTF">2006-08-16T00:00:00Z</dcterms:created>
  <dcterms:modified xsi:type="dcterms:W3CDTF">2024-08-28T08:51:43Z</dcterms:modified>
  <dc:identifier>DAFzymSox2E</dc:identifier>
</cp:coreProperties>
</file>