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18288000" cy="10287000"/>
  <p:notesSz cx="6858000" cy="9144000"/>
  <p:embeddedFontLst>
    <p:embeddedFont>
      <p:font typeface="Noto Sans Light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rmorant Garamond Bold" panose="020B0604020202020204" charset="-52"/>
      <p:regular r:id="rId17"/>
    </p:embeddedFont>
    <p:embeddedFont>
      <p:font typeface="Noto Sans Light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4" d="100"/>
          <a:sy n="44" d="100"/>
        </p:scale>
        <p:origin x="-1464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A8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91867" y="2033624"/>
            <a:ext cx="11346302" cy="395185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236769" y="5444315"/>
            <a:ext cx="13695909" cy="1781207"/>
            <a:chOff x="0" y="0"/>
            <a:chExt cx="4996305" cy="6497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96305" cy="649789"/>
            </a:xfrm>
            <a:custGeom>
              <a:avLst/>
              <a:gdLst/>
              <a:ahLst/>
              <a:cxnLst/>
              <a:rect l="l" t="t" r="r" b="b"/>
              <a:pathLst>
                <a:path w="4996305" h="649789">
                  <a:moveTo>
                    <a:pt x="0" y="0"/>
                  </a:moveTo>
                  <a:lnTo>
                    <a:pt x="4996305" y="0"/>
                  </a:lnTo>
                  <a:lnTo>
                    <a:pt x="4996305" y="649789"/>
                  </a:lnTo>
                  <a:lnTo>
                    <a:pt x="0" y="649789"/>
                  </a:lnTo>
                  <a:close/>
                </a:path>
              </a:pathLst>
            </a:custGeom>
            <a:solidFill>
              <a:srgbClr val="D4A886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236769" y="5975274"/>
            <a:ext cx="13814462" cy="2470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15"/>
              </a:lnSpc>
            </a:pPr>
            <a:r>
              <a:rPr lang="en-US" sz="10350" dirty="0">
                <a:solidFill>
                  <a:srgbClr val="FFFFFF"/>
                </a:solidFill>
                <a:latin typeface="Cormorant Garamond Bold"/>
              </a:rPr>
              <a:t>«ОЗОРНОЙ ЯЗЫЧОК»</a:t>
            </a:r>
          </a:p>
          <a:p>
            <a:pPr>
              <a:lnSpc>
                <a:spcPts val="9315"/>
              </a:lnSpc>
            </a:pPr>
            <a:endParaRPr dirty="0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-2785285" y="4903153"/>
            <a:ext cx="7627970" cy="7627970"/>
            <a:chOff x="0" y="0"/>
            <a:chExt cx="6355080" cy="63550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6667"/>
              </a:srgbClr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-3460694" y="5444315"/>
            <a:ext cx="7627970" cy="7627970"/>
            <a:chOff x="0" y="0"/>
            <a:chExt cx="6355080" cy="63550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6667"/>
              </a:srgbClr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4136103" y="5985478"/>
            <a:ext cx="7627970" cy="7627970"/>
            <a:chOff x="0" y="0"/>
            <a:chExt cx="6355080" cy="635508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6667"/>
              </a:srgbClr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-4811512" y="6526640"/>
            <a:ext cx="7627970" cy="7627970"/>
            <a:chOff x="0" y="0"/>
            <a:chExt cx="6355080" cy="63550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6667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-5486921" y="7067803"/>
            <a:ext cx="7627970" cy="7627970"/>
            <a:chOff x="0" y="0"/>
            <a:chExt cx="6355080" cy="635508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6667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-6162330" y="7608966"/>
            <a:ext cx="7627970" cy="7627970"/>
            <a:chOff x="0" y="0"/>
            <a:chExt cx="6355080" cy="635508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6667"/>
              </a:srgbClr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3483083" y="567690"/>
            <a:ext cx="11321833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№93 КОМБИНИРОВАННОГО ВИДА»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022971" y="7709535"/>
            <a:ext cx="12242057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ОБЩЕОБРАЗОВАТЕЛЬНАЯ ПРОГРАММА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591323" y="8934767"/>
            <a:ext cx="1992837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г.Ухта</a:t>
            </a:r>
            <a:endParaRPr lang="en-US" sz="33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36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A8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-2785285" y="4903153"/>
            <a:ext cx="7627970" cy="7627970"/>
            <a:chOff x="0" y="0"/>
            <a:chExt cx="6355080" cy="63550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6667"/>
              </a:srgbClr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-3460694" y="5444315"/>
            <a:ext cx="7627970" cy="7627970"/>
            <a:chOff x="0" y="0"/>
            <a:chExt cx="6355080" cy="63550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6667"/>
              </a:srgbClr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4136103" y="5985478"/>
            <a:ext cx="7627970" cy="7627970"/>
            <a:chOff x="0" y="0"/>
            <a:chExt cx="6355080" cy="635508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6667"/>
              </a:srgbClr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-4811512" y="6526640"/>
            <a:ext cx="7627970" cy="7627970"/>
            <a:chOff x="0" y="0"/>
            <a:chExt cx="6355080" cy="63550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6667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-5486921" y="7067803"/>
            <a:ext cx="7627970" cy="7627970"/>
            <a:chOff x="0" y="0"/>
            <a:chExt cx="6355080" cy="635508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6667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-6162330" y="7608966"/>
            <a:ext cx="7627970" cy="7627970"/>
            <a:chOff x="0" y="0"/>
            <a:chExt cx="6355080" cy="635508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6667"/>
              </a:srgbClr>
            </a:solidFill>
          </p:spPr>
        </p:sp>
      </p:grpSp>
      <p:pic>
        <p:nvPicPr>
          <p:cNvPr id="4098" name="Picture 2" descr="D:\Пользователь\Desktop\gas-kvas-com-p-nadpis-artikulyatsionnaya-gimnastika-na-pr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714500"/>
            <a:ext cx="78272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:\%D0%9F%D0%BE%D0%BB%D1%8C%D0%B7%D0%BE%D0%B2%D0%B0%D1%82%D0%B5%D0%BB%D1%8C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64" y="1714500"/>
            <a:ext cx="75608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87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A8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496997" y="5889860"/>
            <a:ext cx="5657850" cy="5657850"/>
            <a:chOff x="0" y="0"/>
            <a:chExt cx="6355080" cy="63550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6667"/>
              </a:srgbClr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1028700" y="1592480"/>
            <a:ext cx="9525" cy="766582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22887"/>
          <a:stretch>
            <a:fillRect/>
          </a:stretch>
        </p:blipFill>
        <p:spPr>
          <a:xfrm>
            <a:off x="9144000" y="-104250"/>
            <a:ext cx="14388109" cy="1049550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485171" y="-703393"/>
            <a:ext cx="7351363" cy="9974108"/>
            <a:chOff x="0" y="85725"/>
            <a:chExt cx="9801818" cy="13298812"/>
          </a:xfrm>
        </p:grpSpPr>
        <p:sp>
          <p:nvSpPr>
            <p:cNvPr id="7" name="TextBox 7"/>
            <p:cNvSpPr txBox="1"/>
            <p:nvPr/>
          </p:nvSpPr>
          <p:spPr>
            <a:xfrm>
              <a:off x="0" y="85725"/>
              <a:ext cx="9801818" cy="1743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900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032088"/>
              <a:ext cx="9801818" cy="9641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99"/>
                </a:lnSpc>
              </a:pPr>
              <a:r>
                <a:rPr lang="en-US" sz="4999" dirty="0" err="1">
                  <a:solidFill>
                    <a:srgbClr val="52504F"/>
                  </a:solidFill>
                  <a:latin typeface="Arial" pitchFamily="34" charset="0"/>
                  <a:cs typeface="Arial" pitchFamily="34" charset="0"/>
                </a:rPr>
                <a:t>Составитель</a:t>
              </a:r>
              <a:endParaRPr lang="en-US" sz="4999" dirty="0">
                <a:solidFill>
                  <a:srgbClr val="52504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081833"/>
              <a:ext cx="9801818" cy="748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94"/>
                </a:lnSpc>
              </a:pPr>
              <a:r>
                <a:rPr lang="ru-RU" sz="3424" dirty="0" smtClean="0">
                  <a:solidFill>
                    <a:srgbClr val="FFFFFF"/>
                  </a:solidFill>
                  <a:latin typeface="Noto Sans Light"/>
                </a:rPr>
                <a:t>Канева Т.В. учитель-логопед</a:t>
              </a:r>
              <a:endParaRPr lang="en-US" sz="3424" dirty="0">
                <a:solidFill>
                  <a:srgbClr val="FFFFFF"/>
                </a:solidFill>
                <a:latin typeface="Noto Sans Light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488241"/>
              <a:ext cx="9801818" cy="9641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99"/>
                </a:lnSpc>
              </a:pPr>
              <a:r>
                <a:rPr lang="en-US" sz="4999" dirty="0" err="1">
                  <a:solidFill>
                    <a:srgbClr val="52504F"/>
                  </a:solidFill>
                  <a:latin typeface="Noto Sans Light Bold"/>
                </a:rPr>
                <a:t>Форма</a:t>
              </a:r>
              <a:r>
                <a:rPr lang="en-US" sz="4999" dirty="0">
                  <a:solidFill>
                    <a:srgbClr val="52504F"/>
                  </a:solidFill>
                  <a:latin typeface="Noto Sans Light Bold"/>
                </a:rPr>
                <a:t> </a:t>
              </a:r>
              <a:r>
                <a:rPr lang="en-US" sz="4999" dirty="0" err="1">
                  <a:solidFill>
                    <a:srgbClr val="52504F"/>
                  </a:solidFill>
                  <a:latin typeface="Arial" pitchFamily="34" charset="0"/>
                  <a:cs typeface="Arial" pitchFamily="34" charset="0"/>
                </a:rPr>
                <a:t>обучения</a:t>
              </a:r>
              <a:endParaRPr lang="en-US" sz="4999" dirty="0">
                <a:solidFill>
                  <a:srgbClr val="52504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7537987"/>
              <a:ext cx="9801818" cy="1569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94"/>
                </a:lnSpc>
              </a:pPr>
              <a:r>
                <a:rPr lang="en-US" sz="3424" dirty="0" err="1">
                  <a:solidFill>
                    <a:srgbClr val="FFFFFF"/>
                  </a:solidFill>
                  <a:latin typeface="Noto Sans Light"/>
                </a:rPr>
                <a:t>Очная</a:t>
              </a:r>
              <a:endParaRPr lang="en-US" sz="3424" dirty="0">
                <a:solidFill>
                  <a:srgbClr val="FFFFFF"/>
                </a:solidFill>
                <a:latin typeface="Noto Sans Light"/>
              </a:endParaRPr>
            </a:p>
            <a:p>
              <a:pPr>
                <a:lnSpc>
                  <a:spcPts val="4794"/>
                </a:lnSpc>
              </a:pPr>
              <a:r>
                <a:rPr lang="en-US" sz="3424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Занятия</a:t>
              </a:r>
              <a:r>
                <a:rPr lang="en-US" sz="3424" dirty="0">
                  <a:solidFill>
                    <a:srgbClr val="FFFFFF"/>
                  </a:solidFill>
                  <a:latin typeface="Noto Sans Light"/>
                </a:rPr>
                <a:t> </a:t>
              </a:r>
              <a:r>
                <a:rPr lang="en-US" sz="3424" dirty="0" err="1">
                  <a:solidFill>
                    <a:srgbClr val="FFFFFF"/>
                  </a:solidFill>
                  <a:latin typeface="Noto Sans Light"/>
                </a:rPr>
                <a:t>групповые</a:t>
              </a:r>
              <a:endParaRPr lang="en-US" sz="3424" dirty="0">
                <a:solidFill>
                  <a:srgbClr val="FFFFFF"/>
                </a:solidFill>
                <a:latin typeface="Noto Sans Light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944395"/>
              <a:ext cx="9801818" cy="9641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99"/>
                </a:lnSpc>
              </a:pPr>
              <a:r>
                <a:rPr lang="en-US" sz="4999" dirty="0" err="1">
                  <a:solidFill>
                    <a:srgbClr val="52504F"/>
                  </a:solidFill>
                  <a:latin typeface="Noto Sans Light Bold"/>
                </a:rPr>
                <a:t>Виды</a:t>
              </a:r>
              <a:r>
                <a:rPr lang="en-US" sz="4999" dirty="0">
                  <a:solidFill>
                    <a:srgbClr val="52504F"/>
                  </a:solidFill>
                  <a:latin typeface="Noto Sans Light Bold"/>
                </a:rPr>
                <a:t> </a:t>
              </a:r>
              <a:r>
                <a:rPr lang="en-US" sz="4999" dirty="0" err="1">
                  <a:solidFill>
                    <a:srgbClr val="52504F"/>
                  </a:solidFill>
                  <a:latin typeface="Arial" pitchFamily="34" charset="0"/>
                  <a:cs typeface="Arial" pitchFamily="34" charset="0"/>
                </a:rPr>
                <a:t>занятий</a:t>
              </a:r>
              <a:endParaRPr lang="en-US" sz="4999" dirty="0">
                <a:solidFill>
                  <a:srgbClr val="52504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0994140"/>
              <a:ext cx="9801818" cy="2390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94"/>
                </a:lnSpc>
              </a:pPr>
              <a:r>
                <a:rPr lang="en-US" sz="3424" dirty="0" err="1">
                  <a:solidFill>
                    <a:srgbClr val="FFFFFF"/>
                  </a:solidFill>
                  <a:latin typeface="Noto Sans Light"/>
                </a:rPr>
                <a:t>классические</a:t>
              </a:r>
              <a:endParaRPr lang="en-US" sz="3424" dirty="0">
                <a:solidFill>
                  <a:srgbClr val="FFFFFF"/>
                </a:solidFill>
                <a:latin typeface="Noto Sans Light"/>
              </a:endParaRPr>
            </a:p>
            <a:p>
              <a:pPr>
                <a:lnSpc>
                  <a:spcPts val="4794"/>
                </a:lnSpc>
              </a:pPr>
              <a:r>
                <a:rPr lang="en-US" sz="3424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тематические</a:t>
              </a:r>
              <a:endParaRPr lang="en-US" sz="3424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ts val="4794"/>
                </a:lnSpc>
              </a:pPr>
              <a:r>
                <a:rPr lang="en-US" sz="3424" dirty="0">
                  <a:solidFill>
                    <a:srgbClr val="FFFFFF"/>
                  </a:solidFill>
                  <a:latin typeface="Noto Sans Light"/>
                </a:rPr>
                <a:t> </a:t>
              </a:r>
              <a:r>
                <a:rPr lang="en-US" sz="3424" dirty="0" err="1">
                  <a:solidFill>
                    <a:srgbClr val="FFFFFF"/>
                  </a:solidFill>
                  <a:latin typeface="Noto Sans Light"/>
                </a:rPr>
                <a:t>игровые</a:t>
              </a:r>
              <a:endParaRPr lang="en-US" sz="3424" dirty="0">
                <a:solidFill>
                  <a:srgbClr val="FFFFFF"/>
                </a:solidFill>
                <a:latin typeface="Noto Sans Ligh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275989" y="6859678"/>
            <a:ext cx="5120986" cy="5120986"/>
            <a:chOff x="0" y="0"/>
            <a:chExt cx="6355080" cy="63550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D4A886">
                <a:alpha val="6667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579624" y="2018614"/>
            <a:ext cx="6993458" cy="6328867"/>
            <a:chOff x="0" y="66675"/>
            <a:chExt cx="9324611" cy="8438489"/>
          </a:xfrm>
        </p:grpSpPr>
        <p:sp>
          <p:nvSpPr>
            <p:cNvPr id="5" name="TextBox 5"/>
            <p:cNvSpPr txBox="1"/>
            <p:nvPr/>
          </p:nvSpPr>
          <p:spPr>
            <a:xfrm>
              <a:off x="0" y="66675"/>
              <a:ext cx="9324611" cy="12653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408"/>
                </a:lnSpc>
              </a:pPr>
              <a:r>
                <a:rPr lang="en-US" sz="48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АКТУАЛЬНОСТЬ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528895"/>
              <a:ext cx="9324611" cy="6976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442"/>
                </a:lnSpc>
              </a:pP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Большое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количество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детей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рождении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имеют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различные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микроорганические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поражения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или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выраженную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патологию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что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свою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очередь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влияет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речи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малыша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ts val="3442"/>
                </a:lnSpc>
              </a:pP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формирования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чистой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правильной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речи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невозможно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приобретать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навыки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общения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учиться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строить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отношения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окружающим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миром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pPr>
                <a:lnSpc>
                  <a:spcPts val="3442"/>
                </a:lnSpc>
              </a:pPr>
              <a:endParaRPr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43413" y="1997183"/>
            <a:ext cx="7015887" cy="7000814"/>
            <a:chOff x="0" y="38100"/>
            <a:chExt cx="9354516" cy="9334418"/>
          </a:xfrm>
        </p:grpSpPr>
        <p:sp>
          <p:nvSpPr>
            <p:cNvPr id="8" name="TextBox 8"/>
            <p:cNvSpPr txBox="1"/>
            <p:nvPr/>
          </p:nvSpPr>
          <p:spPr>
            <a:xfrm>
              <a:off x="0" y="38100"/>
              <a:ext cx="9354516" cy="15553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9"/>
                </a:lnSpc>
              </a:pPr>
              <a:r>
                <a:rPr lang="en-US" sz="4099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ОТЛИЧИТЕЛЬНАЯ ОСОБЕННОСТЬ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611085"/>
              <a:ext cx="9354516" cy="56425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89"/>
                </a:lnSpc>
              </a:pP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предусматривает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интегрированные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подходы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видов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деятельности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организации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коррекционно-педагогического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процесса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взаимодействие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ребёнка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окружающей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средой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поэтапную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практическую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продуктивную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деятельность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достижению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поставленной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цели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работе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детьми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235274"/>
              <a:ext cx="9354516" cy="15553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9"/>
                </a:lnSpc>
              </a:pPr>
              <a:endParaRPr dirty="0"/>
            </a:p>
            <a:p>
              <a:pPr>
                <a:lnSpc>
                  <a:spcPts val="4509"/>
                </a:lnSpc>
              </a:pPr>
              <a:r>
                <a:rPr lang="en-US" sz="4099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Направленность</a:t>
              </a:r>
              <a:r>
                <a:rPr lang="en-US" sz="4099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8808261"/>
              <a:ext cx="9354516" cy="5642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89"/>
                </a:lnSpc>
              </a:pP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социально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ru-RU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педагогическа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я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AutoShape 12"/>
          <p:cNvSpPr/>
          <p:nvPr/>
        </p:nvSpPr>
        <p:spPr>
          <a:xfrm rot="-5400000">
            <a:off x="-1208580" y="5600788"/>
            <a:ext cx="4986169" cy="0"/>
          </a:xfrm>
          <a:prstGeom prst="line">
            <a:avLst/>
          </a:prstGeom>
          <a:ln w="47625" cap="flat">
            <a:solidFill>
              <a:srgbClr val="D4A88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5400000">
            <a:off x="8589668" y="4565626"/>
            <a:ext cx="2916953" cy="0"/>
          </a:xfrm>
          <a:prstGeom prst="line">
            <a:avLst/>
          </a:prstGeom>
          <a:ln w="47625" cap="flat">
            <a:solidFill>
              <a:srgbClr val="D4A88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rot="5400000">
            <a:off x="9779344" y="8790386"/>
            <a:ext cx="442352" cy="0"/>
          </a:xfrm>
          <a:prstGeom prst="line">
            <a:avLst/>
          </a:prstGeom>
          <a:ln w="47625" cap="flat">
            <a:solidFill>
              <a:srgbClr val="D4A886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8479"/>
          <a:stretch>
            <a:fillRect/>
          </a:stretch>
        </p:blipFill>
        <p:spPr>
          <a:xfrm>
            <a:off x="1028700" y="1637095"/>
            <a:ext cx="5691845" cy="701280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551034" y="1554146"/>
            <a:ext cx="9055080" cy="909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2"/>
              </a:lnSpc>
            </a:pPr>
            <a:r>
              <a:rPr lang="en-US" sz="6375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51034" y="3567183"/>
            <a:ext cx="9055080" cy="2260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  <a:spcBef>
                <a:spcPct val="0"/>
              </a:spcBef>
            </a:pPr>
            <a:r>
              <a:rPr lang="en-US" sz="36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en-US" sz="36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</a:t>
            </a:r>
            <a:r>
              <a:rPr lang="en-US" sz="36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</a:t>
            </a:r>
            <a:r>
              <a:rPr lang="en-US" sz="36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артикуляции</a:t>
            </a:r>
            <a:r>
              <a:rPr lang="en-US" sz="36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36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lang="en-US" sz="36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оптимальных</a:t>
            </a:r>
            <a:r>
              <a:rPr lang="en-US" sz="36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  <a:r>
              <a:rPr lang="en-US" sz="36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36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успешной</a:t>
            </a:r>
            <a:r>
              <a:rPr lang="en-US" sz="36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коррекции</a:t>
            </a:r>
            <a:r>
              <a:rPr lang="en-US" sz="36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звукопроизношения</a:t>
            </a:r>
            <a:r>
              <a:rPr lang="en-US" sz="36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36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r>
              <a:rPr lang="en-US" sz="36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36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</a:t>
            </a:r>
            <a:r>
              <a:rPr lang="en-US" sz="36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r>
              <a:rPr lang="en-US" sz="36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A8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73995" y="1095375"/>
            <a:ext cx="14206709" cy="1097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15"/>
              </a:lnSpc>
            </a:pPr>
            <a:r>
              <a:rPr lang="en-US" sz="7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2505447"/>
            <a:ext cx="3762515" cy="2308324"/>
            <a:chOff x="0" y="-38100"/>
            <a:chExt cx="5016687" cy="3077765"/>
          </a:xfrm>
        </p:grpSpPr>
        <p:sp>
          <p:nvSpPr>
            <p:cNvPr id="4" name="TextBox 4"/>
            <p:cNvSpPr txBox="1"/>
            <p:nvPr/>
          </p:nvSpPr>
          <p:spPr>
            <a:xfrm>
              <a:off x="936179" y="-38100"/>
              <a:ext cx="4080508" cy="3077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74"/>
                </a:lnSpc>
              </a:pP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Формировать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произвольные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координированные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движения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органов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артикуляции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965240"/>
              <a:ext cx="474054" cy="474054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7262742" y="4658291"/>
            <a:ext cx="5265634" cy="3847207"/>
            <a:chOff x="0" y="-47625"/>
            <a:chExt cx="7020846" cy="5129610"/>
          </a:xfrm>
        </p:grpSpPr>
        <p:sp>
          <p:nvSpPr>
            <p:cNvPr id="7" name="TextBox 7"/>
            <p:cNvSpPr txBox="1"/>
            <p:nvPr/>
          </p:nvSpPr>
          <p:spPr>
            <a:xfrm>
              <a:off x="936179" y="-47625"/>
              <a:ext cx="6084667" cy="51296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44"/>
                </a:lnSpc>
              </a:pP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Подготовить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речевой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аппарат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правильного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формирования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артикуляционных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укладов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основных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фонетических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групп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звуков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шипящих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свистящих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сонорных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звуков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). </a:t>
              </a:r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2266143"/>
              <a:ext cx="474054" cy="474054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1028700" y="6181973"/>
            <a:ext cx="3762515" cy="1538883"/>
            <a:chOff x="0" y="-47625"/>
            <a:chExt cx="5016687" cy="2051841"/>
          </a:xfrm>
        </p:grpSpPr>
        <p:sp>
          <p:nvSpPr>
            <p:cNvPr id="10" name="TextBox 10"/>
            <p:cNvSpPr txBox="1"/>
            <p:nvPr/>
          </p:nvSpPr>
          <p:spPr>
            <a:xfrm>
              <a:off x="936179" y="-47625"/>
              <a:ext cx="4080508" cy="2051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9"/>
                </a:lnSpc>
              </a:pP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Развивать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движения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кистей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пальцев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рук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234567"/>
              <a:ext cx="474054" cy="474054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2989729" y="6012588"/>
            <a:ext cx="4435191" cy="1154162"/>
            <a:chOff x="0" y="-38100"/>
            <a:chExt cx="5913589" cy="1538883"/>
          </a:xfrm>
        </p:grpSpPr>
        <p:sp>
          <p:nvSpPr>
            <p:cNvPr id="13" name="TextBox 13"/>
            <p:cNvSpPr txBox="1"/>
            <p:nvPr/>
          </p:nvSpPr>
          <p:spPr>
            <a:xfrm>
              <a:off x="936179" y="-38100"/>
              <a:ext cx="4977410" cy="15388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74"/>
                </a:lnSpc>
              </a:pP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Укреплять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мышцы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артикуляционного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аппарата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469940"/>
              <a:ext cx="474054" cy="474054"/>
            </a:xfrm>
            <a:prstGeom prst="rect">
              <a:avLst/>
            </a:prstGeom>
          </p:spPr>
        </p:pic>
      </p:grpSp>
      <p:grpSp>
        <p:nvGrpSpPr>
          <p:cNvPr id="15" name="Group 15"/>
          <p:cNvGrpSpPr/>
          <p:nvPr/>
        </p:nvGrpSpPr>
        <p:grpSpPr>
          <a:xfrm>
            <a:off x="12989729" y="2115397"/>
            <a:ext cx="4147159" cy="2693045"/>
            <a:chOff x="0" y="-47625"/>
            <a:chExt cx="5529546" cy="3590729"/>
          </a:xfrm>
        </p:grpSpPr>
        <p:sp>
          <p:nvSpPr>
            <p:cNvPr id="16" name="TextBox 16"/>
            <p:cNvSpPr txBox="1"/>
            <p:nvPr/>
          </p:nvSpPr>
          <p:spPr>
            <a:xfrm>
              <a:off x="936179" y="-47625"/>
              <a:ext cx="4593367" cy="35907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44"/>
                </a:lnSpc>
              </a:pP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Способствовать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развитию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правильного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физиологического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речевого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дыхания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lnSpc>
                  <a:spcPts val="3044"/>
                </a:lnSpc>
              </a:pPr>
              <a:endParaRPr dirty="0"/>
            </a:p>
          </p:txBody>
        </p: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250143"/>
              <a:ext cx="474054" cy="474054"/>
            </a:xfrm>
            <a:prstGeom prst="rect">
              <a:avLst/>
            </a:prstGeom>
          </p:spPr>
        </p:pic>
      </p:grpSp>
      <p:grpSp>
        <p:nvGrpSpPr>
          <p:cNvPr id="18" name="Group 18"/>
          <p:cNvGrpSpPr/>
          <p:nvPr/>
        </p:nvGrpSpPr>
        <p:grpSpPr>
          <a:xfrm>
            <a:off x="7127776" y="2505446"/>
            <a:ext cx="4176464" cy="1704015"/>
            <a:chOff x="0" y="-74344"/>
            <a:chExt cx="5388665" cy="2564806"/>
          </a:xfrm>
        </p:grpSpPr>
        <p:sp>
          <p:nvSpPr>
            <p:cNvPr id="19" name="TextBox 19"/>
            <p:cNvSpPr txBox="1"/>
            <p:nvPr/>
          </p:nvSpPr>
          <p:spPr>
            <a:xfrm>
              <a:off x="873499" y="-74344"/>
              <a:ext cx="4515166" cy="25648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44"/>
                </a:lnSpc>
              </a:pP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Развивать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фонематические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представления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навыки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lnSpc>
                  <a:spcPts val="3044"/>
                </a:lnSpc>
              </a:pPr>
              <a:endParaRPr dirty="0"/>
            </a:p>
          </p:txBody>
        </p:sp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996143"/>
              <a:ext cx="474054" cy="4740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A8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71394" y="3090662"/>
            <a:ext cx="282893" cy="28289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821100" y="3161385"/>
            <a:ext cx="183480" cy="141446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789372" y="4358804"/>
            <a:ext cx="282893" cy="282893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 flipV="1">
            <a:off x="8756786" y="5287806"/>
            <a:ext cx="288613" cy="288613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757430" y="7950765"/>
            <a:ext cx="282893" cy="28289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763832" y="8851294"/>
            <a:ext cx="282893" cy="28289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V="1">
            <a:off x="8278422" y="4266754"/>
            <a:ext cx="726157" cy="5598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821100" y="8077273"/>
            <a:ext cx="183480" cy="14144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812309" y="8851295"/>
            <a:ext cx="183480" cy="141446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822542" y="1301996"/>
            <a:ext cx="2034913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00"/>
              </a:lnSpc>
              <a:spcBef>
                <a:spcPct val="0"/>
              </a:spcBef>
            </a:pPr>
            <a:r>
              <a:rPr lang="en-US" sz="30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22543" y="3251158"/>
            <a:ext cx="4506516" cy="1695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00"/>
              </a:lnSpc>
              <a:spcBef>
                <a:spcPct val="0"/>
              </a:spcBef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</a:t>
            </a:r>
            <a:endPara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>
              <a:lnSpc>
                <a:spcPts val="3300"/>
              </a:lnSpc>
              <a:spcBef>
                <a:spcPct val="0"/>
              </a:spcBef>
            </a:pPr>
            <a:endPara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>
              <a:lnSpc>
                <a:spcPts val="3300"/>
              </a:lnSpc>
              <a:spcBef>
                <a:spcPct val="0"/>
              </a:spcBef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раз в неделю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57192" y="5143499"/>
            <a:ext cx="5982552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00"/>
              </a:lnSpc>
              <a:spcBef>
                <a:spcPct val="0"/>
              </a:spcBef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>
              <a:lnSpc>
                <a:spcPts val="3300"/>
              </a:lnSpc>
              <a:spcBef>
                <a:spcPct val="0"/>
              </a:spcBef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>
              <a:lnSpc>
                <a:spcPts val="3300"/>
              </a:lnSpc>
              <a:spcBef>
                <a:spcPct val="0"/>
              </a:spcBef>
            </a:pP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>
              <a:lnSpc>
                <a:spcPts val="3300"/>
              </a:lnSpc>
              <a:spcBef>
                <a:spcPct val="0"/>
              </a:spcBef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минут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22542" y="7358078"/>
            <a:ext cx="5441138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00"/>
              </a:lnSpc>
              <a:spcBef>
                <a:spcPct val="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>
              <a:lnSpc>
                <a:spcPts val="3300"/>
              </a:lnSpc>
              <a:spcBef>
                <a:spcPct val="0"/>
              </a:spcBef>
            </a:pP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>
              <a:lnSpc>
                <a:spcPts val="3300"/>
              </a:lnSpc>
              <a:spcBef>
                <a:spcPct val="0"/>
              </a:spcBef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недели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70167" y="2124774"/>
            <a:ext cx="1987287" cy="355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640"/>
              </a:lnSpc>
              <a:spcBef>
                <a:spcPct val="0"/>
              </a:spcBef>
            </a:pPr>
            <a:r>
              <a:rPr lang="en-US" sz="3600" dirty="0">
                <a:latin typeface="Noto Sans Light Bold"/>
              </a:rPr>
              <a:t>3-4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ГОДА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912840" y="1085850"/>
            <a:ext cx="851208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90"/>
              </a:lnSpc>
            </a:pP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</a:t>
            </a:r>
          </a:p>
          <a:p>
            <a:pPr marL="0" lvl="0" indent="0" algn="ctr">
              <a:lnSpc>
                <a:spcPts val="5390"/>
              </a:lnSpc>
              <a:spcBef>
                <a:spcPct val="0"/>
              </a:spcBef>
            </a:pP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144000" y="3030250"/>
            <a:ext cx="8938221" cy="6668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40"/>
              </a:lnSpc>
            </a:pPr>
            <a:r>
              <a:rPr lang="en-US" sz="2400" dirty="0">
                <a:solidFill>
                  <a:srgbClr val="52504F"/>
                </a:solidFill>
                <a:latin typeface="Noto Sans Light Bold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произвольные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координированные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4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артикуляции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2640"/>
              </a:lnSpc>
            </a:pP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4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мышцы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артикуляционного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264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264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правильного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264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артикуляционных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укладов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264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фонетических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шипящих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свистящих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ts val="264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сонорных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>
              <a:lnSpc>
                <a:spcPts val="2640"/>
              </a:lnSpc>
            </a:pP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4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Свободные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кистей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пальцев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ts val="2640"/>
              </a:lnSpc>
            </a:pP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>
              <a:lnSpc>
                <a:spcPts val="2640"/>
              </a:lnSpc>
              <a:spcBef>
                <a:spcPct val="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физиологическое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AutoShape 28"/>
          <p:cNvSpPr/>
          <p:nvPr/>
        </p:nvSpPr>
        <p:spPr>
          <a:xfrm rot="-5400000">
            <a:off x="-3424724" y="4826556"/>
            <a:ext cx="8049478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A8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236769" y="5444315"/>
            <a:ext cx="13695909" cy="1781207"/>
            <a:chOff x="0" y="0"/>
            <a:chExt cx="4996305" cy="6497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96305" cy="649789"/>
            </a:xfrm>
            <a:custGeom>
              <a:avLst/>
              <a:gdLst/>
              <a:ahLst/>
              <a:cxnLst/>
              <a:rect l="l" t="t" r="r" b="b"/>
              <a:pathLst>
                <a:path w="4996305" h="649789">
                  <a:moveTo>
                    <a:pt x="0" y="0"/>
                  </a:moveTo>
                  <a:lnTo>
                    <a:pt x="4996305" y="0"/>
                  </a:lnTo>
                  <a:lnTo>
                    <a:pt x="4996305" y="649789"/>
                  </a:lnTo>
                  <a:lnTo>
                    <a:pt x="0" y="649789"/>
                  </a:lnTo>
                  <a:close/>
                </a:path>
              </a:pathLst>
            </a:custGeom>
            <a:solidFill>
              <a:srgbClr val="D4A886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-2785285" y="4903153"/>
            <a:ext cx="7627970" cy="7627970"/>
            <a:chOff x="0" y="0"/>
            <a:chExt cx="6355080" cy="63550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6667"/>
              </a:srgbClr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-3460694" y="5444315"/>
            <a:ext cx="7627970" cy="7627970"/>
            <a:chOff x="0" y="0"/>
            <a:chExt cx="6355080" cy="63550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6667"/>
              </a:srgbClr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4136103" y="5985478"/>
            <a:ext cx="7627970" cy="7627970"/>
            <a:chOff x="0" y="0"/>
            <a:chExt cx="6355080" cy="635508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6667"/>
              </a:srgbClr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-4811512" y="6526640"/>
            <a:ext cx="7627970" cy="7627970"/>
            <a:chOff x="0" y="0"/>
            <a:chExt cx="6355080" cy="63550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6667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-5486921" y="7067803"/>
            <a:ext cx="7627970" cy="7627970"/>
            <a:chOff x="0" y="0"/>
            <a:chExt cx="6355080" cy="635508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6667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-6162330" y="7608966"/>
            <a:ext cx="7627970" cy="7627970"/>
            <a:chOff x="0" y="0"/>
            <a:chExt cx="6355080" cy="635508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6667"/>
              </a:srgbClr>
            </a:solidFill>
          </p:spPr>
        </p:sp>
      </p:grpSp>
      <p:pic>
        <p:nvPicPr>
          <p:cNvPr id="1026" name="Picture 2" descr="D:\Пользователь\Desktop\bac39f880bc5f6e61ae7543aef38ff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"/>
            <a:ext cx="18288000" cy="1015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83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A8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236769" y="5444315"/>
            <a:ext cx="13695909" cy="1781207"/>
            <a:chOff x="0" y="0"/>
            <a:chExt cx="4996305" cy="6497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96305" cy="649789"/>
            </a:xfrm>
            <a:custGeom>
              <a:avLst/>
              <a:gdLst/>
              <a:ahLst/>
              <a:cxnLst/>
              <a:rect l="l" t="t" r="r" b="b"/>
              <a:pathLst>
                <a:path w="4996305" h="649789">
                  <a:moveTo>
                    <a:pt x="0" y="0"/>
                  </a:moveTo>
                  <a:lnTo>
                    <a:pt x="4996305" y="0"/>
                  </a:lnTo>
                  <a:lnTo>
                    <a:pt x="4996305" y="649789"/>
                  </a:lnTo>
                  <a:lnTo>
                    <a:pt x="0" y="649789"/>
                  </a:lnTo>
                  <a:close/>
                </a:path>
              </a:pathLst>
            </a:custGeom>
            <a:solidFill>
              <a:srgbClr val="D4A886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-2785285" y="4903153"/>
            <a:ext cx="7627970" cy="7627970"/>
            <a:chOff x="0" y="0"/>
            <a:chExt cx="6355080" cy="63550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6667"/>
              </a:srgbClr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-3460694" y="5444315"/>
            <a:ext cx="7627970" cy="7627970"/>
            <a:chOff x="0" y="0"/>
            <a:chExt cx="6355080" cy="63550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6667"/>
              </a:srgbClr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4136103" y="5985478"/>
            <a:ext cx="7627970" cy="7627970"/>
            <a:chOff x="0" y="0"/>
            <a:chExt cx="6355080" cy="635508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6667"/>
              </a:srgbClr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-4811512" y="6526640"/>
            <a:ext cx="7627970" cy="7627970"/>
            <a:chOff x="0" y="0"/>
            <a:chExt cx="6355080" cy="63550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6667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-5486921" y="7067803"/>
            <a:ext cx="7627970" cy="7627970"/>
            <a:chOff x="0" y="0"/>
            <a:chExt cx="6355080" cy="635508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6667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-6162330" y="7608966"/>
            <a:ext cx="7627970" cy="7627970"/>
            <a:chOff x="0" y="0"/>
            <a:chExt cx="6355080" cy="635508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6667"/>
              </a:srgbClr>
            </a:solidFill>
          </p:spPr>
        </p:sp>
      </p:grpSp>
      <p:pic>
        <p:nvPicPr>
          <p:cNvPr id="2050" name="Picture 2" descr="D:\Пользователь\Desktop\bDMggxqeU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A8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236769" y="5444315"/>
            <a:ext cx="13695909" cy="1781207"/>
            <a:chOff x="0" y="0"/>
            <a:chExt cx="4996305" cy="6497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96305" cy="649789"/>
            </a:xfrm>
            <a:custGeom>
              <a:avLst/>
              <a:gdLst/>
              <a:ahLst/>
              <a:cxnLst/>
              <a:rect l="l" t="t" r="r" b="b"/>
              <a:pathLst>
                <a:path w="4996305" h="649789">
                  <a:moveTo>
                    <a:pt x="0" y="0"/>
                  </a:moveTo>
                  <a:lnTo>
                    <a:pt x="4996305" y="0"/>
                  </a:lnTo>
                  <a:lnTo>
                    <a:pt x="4996305" y="649789"/>
                  </a:lnTo>
                  <a:lnTo>
                    <a:pt x="0" y="649789"/>
                  </a:lnTo>
                  <a:close/>
                </a:path>
              </a:pathLst>
            </a:custGeom>
            <a:solidFill>
              <a:srgbClr val="D4A886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-2785285" y="4903153"/>
            <a:ext cx="7627970" cy="7627970"/>
            <a:chOff x="0" y="0"/>
            <a:chExt cx="6355080" cy="63550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6667"/>
              </a:srgbClr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-3460694" y="5444315"/>
            <a:ext cx="7627970" cy="7627970"/>
            <a:chOff x="0" y="0"/>
            <a:chExt cx="6355080" cy="63550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6667"/>
              </a:srgbClr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4136103" y="5985478"/>
            <a:ext cx="7627970" cy="7627970"/>
            <a:chOff x="0" y="0"/>
            <a:chExt cx="6355080" cy="635508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6667"/>
              </a:srgbClr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-4811512" y="6526640"/>
            <a:ext cx="7627970" cy="7627970"/>
            <a:chOff x="0" y="0"/>
            <a:chExt cx="6355080" cy="63550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6667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-5486921" y="7067803"/>
            <a:ext cx="7627970" cy="7627970"/>
            <a:chOff x="0" y="0"/>
            <a:chExt cx="6355080" cy="635508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6667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-6162330" y="7608966"/>
            <a:ext cx="7627970" cy="7627970"/>
            <a:chOff x="0" y="0"/>
            <a:chExt cx="6355080" cy="635508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6667"/>
              </a:srgbClr>
            </a:solidFill>
          </p:spPr>
        </p:sp>
      </p:grpSp>
      <p:pic>
        <p:nvPicPr>
          <p:cNvPr id="3074" name="Picture 2" descr="D:\Пользователь\Desktop\MMWolZSSm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787644"/>
            <a:ext cx="7179196" cy="665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Пользователь\Desktop\NYQMVJ4L_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944" y="1787644"/>
            <a:ext cx="8572500" cy="665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64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266</Words>
  <Application>Microsoft Office PowerPoint</Application>
  <PresentationFormat>Произвольный</PresentationFormat>
  <Paragraphs>59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Times New Roman</vt:lpstr>
      <vt:lpstr>Noto Sans Light</vt:lpstr>
      <vt:lpstr>Calibri</vt:lpstr>
      <vt:lpstr>Cormorant Garamond Bold</vt:lpstr>
      <vt:lpstr>Noto Sans Light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озорной язычок</dc:title>
  <cp:lastModifiedBy>123</cp:lastModifiedBy>
  <cp:revision>6</cp:revision>
  <dcterms:created xsi:type="dcterms:W3CDTF">2006-08-16T00:00:00Z</dcterms:created>
  <dcterms:modified xsi:type="dcterms:W3CDTF">2024-08-27T14:19:59Z</dcterms:modified>
  <dc:identifier>DAE-EypHrHA</dc:identifier>
</cp:coreProperties>
</file>