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-2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E570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934029" y="2289807"/>
            <a:ext cx="5246391" cy="5246370"/>
            <a:chOff x="0" y="0"/>
            <a:chExt cx="6350025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25327" r="-25327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493282" y="1849343"/>
            <a:ext cx="1374276" cy="14005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5942234"/>
            <a:ext cx="1540587" cy="25108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047099">
            <a:off x="1898213" y="7395054"/>
            <a:ext cx="838353" cy="171362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1095553" y="2549611"/>
            <a:ext cx="5240894" cy="5163464"/>
            <a:chOff x="0" y="0"/>
            <a:chExt cx="6987859" cy="688461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33350"/>
              <a:ext cx="6987859" cy="3810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35"/>
                </a:lnSpc>
              </a:pPr>
              <a:r>
                <a:rPr lang="en-US" sz="7435">
                  <a:solidFill>
                    <a:srgbClr val="F5F5EF"/>
                  </a:solidFill>
                  <a:latin typeface="HK Grotesk Bold"/>
                </a:rPr>
                <a:t>«Песочная                  фантазия»</a:t>
              </a:r>
            </a:p>
            <a:p>
              <a:pPr>
                <a:lnSpc>
                  <a:spcPts val="7435"/>
                </a:lnSpc>
              </a:pPr>
              <a:endParaRPr lang="en-US" sz="7435">
                <a:solidFill>
                  <a:srgbClr val="F5F5EF"/>
                </a:solidFill>
                <a:latin typeface="HK Grotesk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287469"/>
              <a:ext cx="6987859" cy="2603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F5F5EF"/>
                  </a:solidFill>
                  <a:latin typeface="HK Grotesk Bold"/>
                </a:rPr>
                <a:t>Дополнительная общеобразовательная программа</a:t>
              </a:r>
            </a:p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799">
                <a:solidFill>
                  <a:srgbClr val="F5F5EF"/>
                </a:solidFill>
                <a:latin typeface="HK Grotesk Bol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139098" y="9153525"/>
            <a:ext cx="115380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574"/>
              </a:lnSpc>
              <a:spcBef>
                <a:spcPct val="0"/>
              </a:spcBef>
            </a:pPr>
            <a:r>
              <a:rPr lang="en-US" sz="1125" spc="33">
                <a:solidFill>
                  <a:srgbClr val="F5F5EF"/>
                </a:solidFill>
                <a:latin typeface="HK Grotesk Medium"/>
              </a:rPr>
              <a:t>Г.УХТА  2022Г.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71678" y="901238"/>
            <a:ext cx="6288644" cy="527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799">
                <a:solidFill>
                  <a:srgbClr val="F5F5EF"/>
                </a:solidFill>
                <a:latin typeface="HK Grotesk Medium"/>
              </a:rPr>
              <a:t>Муниципальное дошкольное образовательное учреждение</a:t>
            </a:r>
          </a:p>
          <a:p>
            <a:pPr algn="ctr">
              <a:lnSpc>
                <a:spcPts val="1799"/>
              </a:lnSpc>
            </a:pPr>
            <a:r>
              <a:rPr lang="en-US" sz="1799">
                <a:solidFill>
                  <a:srgbClr val="F5F5EF"/>
                </a:solidFill>
                <a:latin typeface="Arimo"/>
              </a:rPr>
              <a:t>«Детский сад №93 комбинированного вида»</a:t>
            </a:r>
          </a:p>
          <a:p>
            <a:pPr algn="ctr">
              <a:lnSpc>
                <a:spcPts val="700"/>
              </a:lnSpc>
              <a:spcBef>
                <a:spcPct val="0"/>
              </a:spcBef>
            </a:pPr>
            <a:endParaRPr lang="en-US" sz="1799">
              <a:solidFill>
                <a:srgbClr val="F5F5E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8061" y="1019175"/>
            <a:ext cx="8413316" cy="233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50"/>
              </a:lnSpc>
            </a:pPr>
            <a:r>
              <a:rPr lang="en-US" sz="7625" spc="411">
                <a:solidFill>
                  <a:srgbClr val="44C6F8"/>
                </a:solidFill>
                <a:latin typeface="HK Grotesk Bold"/>
              </a:rPr>
              <a:t>Направленность Программы </a:t>
            </a:r>
          </a:p>
        </p:txBody>
      </p:sp>
      <p:sp>
        <p:nvSpPr>
          <p:cNvPr id="3" name="AutoShape 3"/>
          <p:cNvSpPr/>
          <p:nvPr/>
        </p:nvSpPr>
        <p:spPr>
          <a:xfrm rot="-10800000">
            <a:off x="5135769" y="5308517"/>
            <a:ext cx="9525" cy="2779055"/>
          </a:xfrm>
          <a:prstGeom prst="rect">
            <a:avLst/>
          </a:prstGeom>
          <a:solidFill>
            <a:srgbClr val="F5F5EF"/>
          </a:solidFill>
        </p:spPr>
      </p:sp>
      <p:sp>
        <p:nvSpPr>
          <p:cNvPr id="4" name="AutoShape 4"/>
          <p:cNvSpPr/>
          <p:nvPr/>
        </p:nvSpPr>
        <p:spPr>
          <a:xfrm rot="-10800000">
            <a:off x="8856887" y="5308517"/>
            <a:ext cx="9700" cy="2779055"/>
          </a:xfrm>
          <a:prstGeom prst="rect">
            <a:avLst/>
          </a:prstGeom>
          <a:solidFill>
            <a:srgbClr val="F5F5EF"/>
          </a:solidFill>
        </p:spPr>
      </p:sp>
      <p:sp>
        <p:nvSpPr>
          <p:cNvPr id="5" name="AutoShape 5"/>
          <p:cNvSpPr/>
          <p:nvPr/>
        </p:nvSpPr>
        <p:spPr>
          <a:xfrm rot="-10800000">
            <a:off x="12858943" y="5308517"/>
            <a:ext cx="9525" cy="2779055"/>
          </a:xfrm>
          <a:prstGeom prst="rect">
            <a:avLst/>
          </a:prstGeom>
          <a:solidFill>
            <a:srgbClr val="F5F5EF"/>
          </a:solidFill>
        </p:spPr>
      </p:sp>
      <p:grpSp>
        <p:nvGrpSpPr>
          <p:cNvPr id="6" name="Group 6"/>
          <p:cNvGrpSpPr/>
          <p:nvPr/>
        </p:nvGrpSpPr>
        <p:grpSpPr>
          <a:xfrm>
            <a:off x="13411904" y="5308517"/>
            <a:ext cx="2824686" cy="2554937"/>
            <a:chOff x="0" y="0"/>
            <a:chExt cx="3766248" cy="3406583"/>
          </a:xfrm>
        </p:grpSpPr>
        <p:sp>
          <p:nvSpPr>
            <p:cNvPr id="7" name="TextBox 7"/>
            <p:cNvSpPr txBox="1"/>
            <p:nvPr/>
          </p:nvSpPr>
          <p:spPr>
            <a:xfrm>
              <a:off x="0" y="1075498"/>
              <a:ext cx="3766248" cy="2168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0"/>
                </a:lnSpc>
              </a:pPr>
              <a:r>
                <a:rPr lang="en-US" sz="2175">
                  <a:solidFill>
                    <a:srgbClr val="F5F5EF"/>
                  </a:solidFill>
                  <a:latin typeface="HK Grotesk Medium"/>
                </a:rPr>
                <a:t>Продолжительность </a:t>
              </a:r>
            </a:p>
            <a:p>
              <a:pPr>
                <a:lnSpc>
                  <a:spcPts val="2609"/>
                </a:lnSpc>
                <a:spcBef>
                  <a:spcPct val="0"/>
                </a:spcBef>
              </a:pPr>
              <a:r>
                <a:rPr lang="en-US" sz="2174">
                  <a:solidFill>
                    <a:srgbClr val="F5F5EF"/>
                  </a:solidFill>
                  <a:latin typeface="HK Grotesk Medium"/>
                </a:rPr>
                <a:t>занятий для детей старшей и подготовительной групп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553970" cy="479790"/>
              <a:chOff x="0" y="0"/>
              <a:chExt cx="6202680" cy="53721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44C6F8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5768550" y="5308517"/>
            <a:ext cx="2824686" cy="1522427"/>
            <a:chOff x="0" y="0"/>
            <a:chExt cx="3766248" cy="2029903"/>
          </a:xfrm>
        </p:grpSpPr>
        <p:grpSp>
          <p:nvGrpSpPr>
            <p:cNvPr id="11" name="Group 11"/>
            <p:cNvGrpSpPr/>
            <p:nvPr/>
          </p:nvGrpSpPr>
          <p:grpSpPr>
            <a:xfrm>
              <a:off x="82005" y="0"/>
              <a:ext cx="479790" cy="479790"/>
              <a:chOff x="0" y="0"/>
              <a:chExt cx="1913890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44C6F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1085023"/>
              <a:ext cx="3766248" cy="965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400">
                  <a:solidFill>
                    <a:srgbClr val="F5F5EF"/>
                  </a:solidFill>
                  <a:latin typeface="HK Grotesk Medium"/>
                </a:rPr>
                <a:t>Срок</a:t>
              </a:r>
            </a:p>
            <a:p>
              <a:pPr>
                <a:lnSpc>
                  <a:spcPts val="287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5F5EF"/>
                  </a:solidFill>
                  <a:latin typeface="HK Grotesk Medium"/>
                </a:rPr>
                <a:t>реализации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248061" y="5308517"/>
            <a:ext cx="2385470" cy="1278588"/>
            <a:chOff x="0" y="0"/>
            <a:chExt cx="3180627" cy="1704783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79790" cy="479790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4C6F8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1056448"/>
              <a:ext cx="3180627" cy="661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94"/>
                </a:lnSpc>
                <a:spcBef>
                  <a:spcPct val="0"/>
                </a:spcBef>
              </a:pPr>
              <a:r>
                <a:rPr lang="en-US" sz="3149">
                  <a:solidFill>
                    <a:srgbClr val="F5F5EF"/>
                  </a:solidFill>
                  <a:latin typeface="HK Grotesk Medium"/>
                </a:rPr>
                <a:t>Возраст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471603" y="5308517"/>
            <a:ext cx="2824686" cy="1918667"/>
            <a:chOff x="0" y="0"/>
            <a:chExt cx="3766248" cy="2558223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0" y="0"/>
              <a:ext cx="554030" cy="479790"/>
              <a:chOff x="0" y="0"/>
              <a:chExt cx="6350000" cy="54991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44C6F8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1075498"/>
              <a:ext cx="3766248" cy="135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250">
                  <a:solidFill>
                    <a:srgbClr val="F5F5EF"/>
                  </a:solidFill>
                  <a:latin typeface="HK Grotesk Medium"/>
                </a:rPr>
                <a:t>Продолжительность </a:t>
              </a:r>
            </a:p>
            <a:p>
              <a:pPr>
                <a:lnSpc>
                  <a:spcPts val="2699"/>
                </a:lnSpc>
                <a:spcBef>
                  <a:spcPct val="0"/>
                </a:spcBef>
              </a:pPr>
              <a:r>
                <a:rPr lang="en-US" sz="2249">
                  <a:solidFill>
                    <a:srgbClr val="F5F5EF"/>
                  </a:solidFill>
                  <a:latin typeface="HK Grotesk Medium"/>
                </a:rPr>
                <a:t>занятийв для детей среднего возраста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248061" y="3690798"/>
            <a:ext cx="4206658" cy="53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HK Grotesk Medium"/>
              </a:rPr>
              <a:t>художественная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22210" y="5219700"/>
            <a:ext cx="2180431" cy="50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3899">
                <a:solidFill>
                  <a:srgbClr val="FFFFFF"/>
                </a:solidFill>
                <a:latin typeface="HK Grotesk Medium"/>
              </a:rPr>
              <a:t>4-7 лет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12805" y="5219700"/>
            <a:ext cx="2180431" cy="50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3899">
                <a:solidFill>
                  <a:srgbClr val="FFFFFF"/>
                </a:solidFill>
                <a:latin typeface="HK Grotesk Medium"/>
              </a:rPr>
              <a:t>3 года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115859" y="5219700"/>
            <a:ext cx="2180431" cy="50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3899">
                <a:solidFill>
                  <a:srgbClr val="FFFFFF"/>
                </a:solidFill>
                <a:latin typeface="HK Grotesk Medium"/>
              </a:rPr>
              <a:t>20мин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943177" y="5219700"/>
            <a:ext cx="2180431" cy="50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3899">
                <a:solidFill>
                  <a:srgbClr val="FFFFFF"/>
                </a:solidFill>
                <a:latin typeface="HK Grotesk Medium"/>
              </a:rPr>
              <a:t>30 мин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61542" y="2235593"/>
            <a:ext cx="5921779" cy="59217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0" y="6350000"/>
                  </a:lnTo>
                  <a:lnTo>
                    <a:pt x="3175000" y="6350000"/>
                  </a:lnTo>
                  <a:cubicBezTo>
                    <a:pt x="4928870" y="6350000"/>
                    <a:pt x="6350000" y="4928870"/>
                    <a:pt x="6350000" y="3175000"/>
                  </a:cubicBez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2A6D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27013" y="38792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4"/>
                    <a:pt x="2947987" y="5622982"/>
                  </a:cubicBezTo>
                  <a:cubicBezTo>
                    <a:pt x="3954625" y="5627484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blipFill>
              <a:blip r:embed="rId2"/>
              <a:stretch>
                <a:fillRect l="-49128" t="-21398" r="-18892" b="-2487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600226" y="6626543"/>
            <a:ext cx="2882666" cy="2507477"/>
            <a:chOff x="0" y="0"/>
            <a:chExt cx="3843555" cy="334330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223368" y="-121950"/>
              <a:ext cx="1498238" cy="174213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223368" y="1723115"/>
              <a:ext cx="1498238" cy="174213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21950" y="-121950"/>
              <a:ext cx="1498238" cy="174213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21950" y="1723115"/>
              <a:ext cx="1498238" cy="174213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4081399" y="1188190"/>
            <a:ext cx="2779582" cy="277958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703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659426" y="1188190"/>
            <a:ext cx="7484574" cy="96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1"/>
              </a:lnSpc>
            </a:pPr>
            <a:r>
              <a:rPr lang="en-US" sz="6376">
                <a:solidFill>
                  <a:srgbClr val="2A6DF7"/>
                </a:solidFill>
                <a:latin typeface="HK Grotesk Bold"/>
              </a:rPr>
              <a:t>Актуальность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9426" y="2882427"/>
            <a:ext cx="6915727" cy="416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3"/>
              </a:lnSpc>
            </a:pPr>
            <a:r>
              <a:rPr lang="en-US" sz="2302" u="sng">
                <a:solidFill>
                  <a:srgbClr val="EE5703"/>
                </a:solidFill>
                <a:latin typeface="HK Grotesk Medium"/>
              </a:rPr>
              <a:t> Данный вид творчества как средство коррекции психики позволяет маленькому художнику преодолеть чувство страха, отойдя от предметного представления и изображения традиционными материалами, выразить в рисунке чувства и эмоции, дает свободу, вселяет уверенность в своих силах. Владея техникой рисования песком, ребенок получает возможность выбора, что, в свою очередь, обеспечивает творческий характер детской продуктивной деятельности.</a:t>
            </a:r>
          </a:p>
          <a:p>
            <a:pPr>
              <a:lnSpc>
                <a:spcPts val="2993"/>
              </a:lnSpc>
            </a:pPr>
            <a:endParaRPr lang="en-US" sz="2302" u="sng">
              <a:solidFill>
                <a:srgbClr val="EE5703"/>
              </a:solidFill>
              <a:latin typeface="HK Grotesk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4866" b="11331"/>
          <a:stretch>
            <a:fillRect/>
          </a:stretch>
        </p:blipFill>
        <p:spPr>
          <a:xfrm>
            <a:off x="2381226" y="6932416"/>
            <a:ext cx="15906774" cy="67553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11520" y="6932416"/>
            <a:ext cx="18288000" cy="3616376"/>
            <a:chOff x="0" y="0"/>
            <a:chExt cx="5062482" cy="10010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62482" cy="1001085"/>
            </a:xfrm>
            <a:custGeom>
              <a:avLst/>
              <a:gdLst/>
              <a:ahLst/>
              <a:cxnLst/>
              <a:rect l="l" t="t" r="r" b="b"/>
              <a:pathLst>
                <a:path w="5062482" h="1001085">
                  <a:moveTo>
                    <a:pt x="0" y="0"/>
                  </a:moveTo>
                  <a:lnTo>
                    <a:pt x="5062482" y="0"/>
                  </a:lnTo>
                  <a:lnTo>
                    <a:pt x="5062482" y="1001085"/>
                  </a:lnTo>
                  <a:lnTo>
                    <a:pt x="0" y="1001085"/>
                  </a:lnTo>
                  <a:close/>
                </a:path>
              </a:pathLst>
            </a:custGeom>
            <a:solidFill>
              <a:srgbClr val="F1AE03">
                <a:alpha val="65882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40942" y="5743827"/>
            <a:ext cx="3881905" cy="2913371"/>
            <a:chOff x="0" y="0"/>
            <a:chExt cx="5175873" cy="388449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700601" y="0"/>
              <a:ext cx="1475272" cy="171543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50519" y="0"/>
              <a:ext cx="1475272" cy="171543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475272" cy="171543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700601" y="2169062"/>
              <a:ext cx="1475272" cy="171543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50519" y="2169062"/>
              <a:ext cx="1475272" cy="171543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2169062"/>
              <a:ext cx="1475272" cy="1715433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-2603981" y="5743827"/>
            <a:ext cx="8464197" cy="846419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A6DF7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130345" y="9002395"/>
            <a:ext cx="4632033" cy="1546397"/>
            <a:chOff x="0" y="0"/>
            <a:chExt cx="3025337" cy="1010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25337" cy="1010004"/>
            </a:xfrm>
            <a:custGeom>
              <a:avLst/>
              <a:gdLst/>
              <a:ahLst/>
              <a:cxnLst/>
              <a:rect l="l" t="t" r="r" b="b"/>
              <a:pathLst>
                <a:path w="3025337" h="1010004">
                  <a:moveTo>
                    <a:pt x="0" y="0"/>
                  </a:moveTo>
                  <a:lnTo>
                    <a:pt x="3025337" y="0"/>
                  </a:lnTo>
                  <a:lnTo>
                    <a:pt x="3025337" y="1010004"/>
                  </a:lnTo>
                  <a:lnTo>
                    <a:pt x="0" y="1010004"/>
                  </a:lnTo>
                  <a:close/>
                </a:path>
              </a:pathLst>
            </a:custGeom>
            <a:solidFill>
              <a:srgbClr val="EE5703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907162" y="1721331"/>
            <a:ext cx="7906107" cy="252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15"/>
              </a:lnSpc>
            </a:pPr>
            <a:r>
              <a:rPr lang="en-US" sz="8262">
                <a:solidFill>
                  <a:srgbClr val="2A6DF7"/>
                </a:solidFill>
                <a:latin typeface="HK Grotesk Bold"/>
              </a:rPr>
              <a:t>Отличительные особенности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46186" y="1976157"/>
            <a:ext cx="6735709" cy="266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8"/>
              </a:lnSpc>
            </a:pPr>
            <a:r>
              <a:rPr lang="en-US" sz="2506">
                <a:solidFill>
                  <a:srgbClr val="000000"/>
                </a:solidFill>
                <a:latin typeface="HK Grotesk Medium"/>
              </a:rPr>
              <a:t>У ребёнка усиливается желание ребенка узнавать что-то новое. Мощно развивается тактильная чувствительность. Более гармонично и интенсивно развиваются все познавательные процессы. Совершенствуется предметно-игровая деятельность.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E570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883956" y="2066888"/>
            <a:ext cx="5518781" cy="5699797"/>
            <a:chOff x="0" y="0"/>
            <a:chExt cx="6350000" cy="6558280"/>
          </a:xfrm>
        </p:grpSpPr>
        <p:sp>
          <p:nvSpPr>
            <p:cNvPr id="5" name="Freeform 5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47648" y="6344929"/>
            <a:ext cx="2947444" cy="2212058"/>
            <a:chOff x="0" y="0"/>
            <a:chExt cx="3929925" cy="294941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809784" y="0"/>
              <a:ext cx="1120141" cy="130249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5058" y="0"/>
              <a:ext cx="1120141" cy="130249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120141" cy="130249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809784" y="1646920"/>
              <a:ext cx="1120141" cy="130249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5058" y="1646920"/>
              <a:ext cx="1120141" cy="130249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1646920"/>
              <a:ext cx="1120141" cy="130249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258123" y="1674284"/>
            <a:ext cx="1624979" cy="162497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703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1172513" y="3051612"/>
            <a:ext cx="5843430" cy="4126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58"/>
              </a:lnSpc>
            </a:pPr>
            <a:r>
              <a:rPr lang="en-US" sz="2613">
                <a:solidFill>
                  <a:srgbClr val="F5F5EF"/>
                </a:solidFill>
                <a:latin typeface="HK Grotesk Medium"/>
              </a:rPr>
              <a:t>Развитие познавательных, конструктивных, творческих и художественных способностей детей, всестороннее развитие личности ребенка с учетом его индивидуальных особенностей в процессе создания образов. </a:t>
            </a:r>
          </a:p>
          <a:p>
            <a:pPr>
              <a:lnSpc>
                <a:spcPts val="3658"/>
              </a:lnSpc>
            </a:pPr>
            <a:r>
              <a:rPr lang="en-US" sz="2613">
                <a:solidFill>
                  <a:srgbClr val="F5F5EF"/>
                </a:solidFill>
                <a:latin typeface="HK Grotesk Medium"/>
              </a:rPr>
              <a:t>Гармонизация психоэмоционального состояния дошкольников.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72513" y="1346201"/>
            <a:ext cx="3236036" cy="144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13"/>
              </a:lnSpc>
            </a:pPr>
            <a:r>
              <a:rPr lang="en-US" sz="9677">
                <a:solidFill>
                  <a:srgbClr val="FFFFFF"/>
                </a:solidFill>
                <a:latin typeface="HK Grotesk Bold"/>
              </a:rPr>
              <a:t>Цель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7338" y="2662759"/>
            <a:ext cx="6164469" cy="1310640"/>
            <a:chOff x="0" y="0"/>
            <a:chExt cx="8219291" cy="1747520"/>
          </a:xfrm>
        </p:grpSpPr>
        <p:sp>
          <p:nvSpPr>
            <p:cNvPr id="3" name="TextBox 3"/>
            <p:cNvSpPr txBox="1"/>
            <p:nvPr/>
          </p:nvSpPr>
          <p:spPr>
            <a:xfrm>
              <a:off x="724692" y="0"/>
              <a:ext cx="7494600" cy="172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0"/>
                </a:lnSpc>
              </a:pPr>
              <a:r>
                <a:rPr lang="en-US" sz="2125">
                  <a:solidFill>
                    <a:srgbClr val="F5F5EF"/>
                  </a:solidFill>
                  <a:latin typeface="HK Grotesk Medium"/>
                </a:rPr>
                <a:t>Познакомить детей с нетрадиционным направлением изобразительного искусства – пескографией.</a:t>
              </a:r>
            </a:p>
            <a:p>
              <a:pPr>
                <a:lnSpc>
                  <a:spcPts val="2550"/>
                </a:lnSpc>
                <a:spcBef>
                  <a:spcPct val="0"/>
                </a:spcBef>
              </a:pPr>
              <a:endParaRPr lang="en-US" sz="2125">
                <a:solidFill>
                  <a:srgbClr val="F5F5EF"/>
                </a:solidFill>
                <a:latin typeface="HK Grotesk Medium"/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 rot="5400000">
              <a:off x="-37120" y="37120"/>
              <a:ext cx="554030" cy="479790"/>
              <a:chOff x="0" y="0"/>
              <a:chExt cx="6350000" cy="54991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</p:grpSp>
      <p:grpSp>
        <p:nvGrpSpPr>
          <p:cNvPr id="6" name="Group 6"/>
          <p:cNvGrpSpPr/>
          <p:nvPr/>
        </p:nvGrpSpPr>
        <p:grpSpPr>
          <a:xfrm>
            <a:off x="9423332" y="2662759"/>
            <a:ext cx="6164469" cy="1310640"/>
            <a:chOff x="0" y="0"/>
            <a:chExt cx="8219291" cy="1747520"/>
          </a:xfrm>
        </p:grpSpPr>
        <p:sp>
          <p:nvSpPr>
            <p:cNvPr id="7" name="TextBox 7"/>
            <p:cNvSpPr txBox="1"/>
            <p:nvPr/>
          </p:nvSpPr>
          <p:spPr>
            <a:xfrm>
              <a:off x="724692" y="0"/>
              <a:ext cx="7494600" cy="172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0"/>
                </a:lnSpc>
              </a:pPr>
              <a:r>
                <a:rPr lang="en-US" sz="2125">
                  <a:solidFill>
                    <a:srgbClr val="F5F5EF"/>
                  </a:solidFill>
                  <a:latin typeface="HK Grotesk Medium"/>
                </a:rPr>
                <a:t>Развивать тонкие тактильные ощущения, мелкую моторику рук.</a:t>
              </a:r>
            </a:p>
            <a:p>
              <a:pPr>
                <a:lnSpc>
                  <a:spcPts val="2550"/>
                </a:lnSpc>
              </a:pPr>
              <a:endParaRPr lang="en-US" sz="2125">
                <a:solidFill>
                  <a:srgbClr val="F5F5EF"/>
                </a:solidFill>
                <a:latin typeface="HK Grotesk Medium"/>
              </a:endParaRPr>
            </a:p>
            <a:p>
              <a:pPr>
                <a:lnSpc>
                  <a:spcPts val="2550"/>
                </a:lnSpc>
                <a:spcBef>
                  <a:spcPct val="0"/>
                </a:spcBef>
              </a:pPr>
              <a:endParaRPr lang="en-US" sz="2125">
                <a:solidFill>
                  <a:srgbClr val="F5F5EF"/>
                </a:solidFill>
                <a:latin typeface="HK Grotesk Medium"/>
              </a:endParaRP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5400000">
              <a:off x="-37120" y="37120"/>
              <a:ext cx="554030" cy="479790"/>
              <a:chOff x="0" y="0"/>
              <a:chExt cx="6350000" cy="54991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1697338" y="4367212"/>
            <a:ext cx="6164469" cy="1552575"/>
            <a:chOff x="0" y="0"/>
            <a:chExt cx="8219291" cy="2070100"/>
          </a:xfrm>
        </p:grpSpPr>
        <p:sp>
          <p:nvSpPr>
            <p:cNvPr id="11" name="TextBox 11"/>
            <p:cNvSpPr txBox="1"/>
            <p:nvPr/>
          </p:nvSpPr>
          <p:spPr>
            <a:xfrm>
              <a:off x="724692" y="0"/>
              <a:ext cx="7494600" cy="1689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49"/>
                </a:lnSpc>
              </a:pPr>
              <a:r>
                <a:rPr lang="en-US" sz="2124">
                  <a:solidFill>
                    <a:srgbClr val="F5F5EF"/>
                  </a:solidFill>
                  <a:latin typeface="HK Grotesk Medium"/>
                </a:rPr>
                <a:t> Обучать созданию статичных песочных картин с учетом ритма, симметрии пальцем ладонью, ребром ладони.</a:t>
              </a:r>
            </a:p>
            <a:p>
              <a:pPr marL="0" lvl="0" indent="0" algn="l">
                <a:lnSpc>
                  <a:spcPts val="2550"/>
                </a:lnSpc>
                <a:spcBef>
                  <a:spcPct val="0"/>
                </a:spcBef>
              </a:pPr>
              <a:endParaRPr lang="en-US" sz="2124">
                <a:solidFill>
                  <a:srgbClr val="F5F5EF"/>
                </a:solidFill>
                <a:latin typeface="HK Grotesk Medium"/>
              </a:endParaRPr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5400000">
              <a:off x="-37120" y="37120"/>
              <a:ext cx="554030" cy="479790"/>
              <a:chOff x="0" y="0"/>
              <a:chExt cx="6350000" cy="54991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9423332" y="4246472"/>
            <a:ext cx="6164469" cy="2809875"/>
            <a:chOff x="0" y="0"/>
            <a:chExt cx="8219291" cy="3746500"/>
          </a:xfrm>
        </p:grpSpPr>
        <p:sp>
          <p:nvSpPr>
            <p:cNvPr id="15" name="TextBox 15"/>
            <p:cNvSpPr txBox="1"/>
            <p:nvPr/>
          </p:nvSpPr>
          <p:spPr>
            <a:xfrm>
              <a:off x="724692" y="0"/>
              <a:ext cx="7494600" cy="3365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49"/>
                </a:lnSpc>
              </a:pPr>
              <a:r>
                <a:rPr lang="en-US" sz="2124">
                  <a:solidFill>
                    <a:srgbClr val="F5F5EF"/>
                  </a:solidFill>
                  <a:latin typeface="HK Grotesk Medium"/>
                </a:rPr>
                <a:t> Способствовать снятию мышечной напряженности, стабилизации эмоционального состояния, преодолению страхов, выработке умения передавать свои ощущения вербальным и невербальным способом.</a:t>
              </a:r>
            </a:p>
            <a:p>
              <a:pPr>
                <a:lnSpc>
                  <a:spcPts val="2549"/>
                </a:lnSpc>
              </a:pPr>
              <a:endParaRPr lang="en-US" sz="2124">
                <a:solidFill>
                  <a:srgbClr val="F5F5EF"/>
                </a:solidFill>
                <a:latin typeface="HK Grotesk Medium"/>
              </a:endParaRPr>
            </a:p>
            <a:p>
              <a:pPr marL="0" lvl="0" indent="0" algn="l">
                <a:lnSpc>
                  <a:spcPts val="2550"/>
                </a:lnSpc>
                <a:spcBef>
                  <a:spcPct val="0"/>
                </a:spcBef>
              </a:pPr>
              <a:endParaRPr lang="en-US" sz="2124">
                <a:solidFill>
                  <a:srgbClr val="F5F5EF"/>
                </a:solidFill>
                <a:latin typeface="HK Grotesk Medium"/>
              </a:endParaRP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 rot="5400000">
              <a:off x="-37120" y="37120"/>
              <a:ext cx="554030" cy="479790"/>
              <a:chOff x="0" y="0"/>
              <a:chExt cx="6350000" cy="54991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1697338" y="5919788"/>
            <a:ext cx="6164469" cy="1981200"/>
            <a:chOff x="0" y="0"/>
            <a:chExt cx="8219291" cy="2641600"/>
          </a:xfrm>
        </p:grpSpPr>
        <p:sp>
          <p:nvSpPr>
            <p:cNvPr id="19" name="TextBox 19"/>
            <p:cNvSpPr txBox="1"/>
            <p:nvPr/>
          </p:nvSpPr>
          <p:spPr>
            <a:xfrm>
              <a:off x="724692" y="-9525"/>
              <a:ext cx="7494600" cy="2168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0"/>
                </a:lnSpc>
              </a:pPr>
              <a:r>
                <a:rPr lang="en-US" sz="2175">
                  <a:solidFill>
                    <a:srgbClr val="F5F5EF"/>
                  </a:solidFill>
                  <a:latin typeface="HK Grotesk Medium"/>
                </a:rPr>
                <a:t> Учить различным игровым действиям на песке, передавая форму, строение предметов и их частей, используя разные оттенки света и тени.</a:t>
              </a:r>
            </a:p>
            <a:p>
              <a:pPr marL="0" lvl="0" indent="0" algn="l">
                <a:lnSpc>
                  <a:spcPts val="2610"/>
                </a:lnSpc>
                <a:spcBef>
                  <a:spcPct val="0"/>
                </a:spcBef>
              </a:pPr>
              <a:endParaRPr lang="en-US" sz="2175">
                <a:solidFill>
                  <a:srgbClr val="F5F5EF"/>
                </a:solidFill>
                <a:latin typeface="HK Grotesk Medium"/>
              </a:endParaRP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 rot="5400000">
              <a:off x="-37120" y="37120"/>
              <a:ext cx="554030" cy="479790"/>
              <a:chOff x="0" y="0"/>
              <a:chExt cx="6350000" cy="54991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9423332" y="7056347"/>
            <a:ext cx="6164469" cy="2019300"/>
            <a:chOff x="0" y="0"/>
            <a:chExt cx="8219291" cy="2692400"/>
          </a:xfrm>
        </p:grpSpPr>
        <p:sp>
          <p:nvSpPr>
            <p:cNvPr id="23" name="TextBox 23"/>
            <p:cNvSpPr txBox="1"/>
            <p:nvPr/>
          </p:nvSpPr>
          <p:spPr>
            <a:xfrm>
              <a:off x="724692" y="-9525"/>
              <a:ext cx="7494600" cy="221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0"/>
                </a:lnSpc>
              </a:pPr>
              <a:r>
                <a:rPr lang="en-US" sz="2175">
                  <a:solidFill>
                    <a:srgbClr val="F5F5EF"/>
                  </a:solidFill>
                  <a:latin typeface="HK Grotesk Medium"/>
                </a:rPr>
                <a:t>Развивать интерес ребенка к экспериментальной деятельности, его любознательности.</a:t>
              </a:r>
            </a:p>
            <a:p>
              <a:pPr>
                <a:lnSpc>
                  <a:spcPts val="2729"/>
                </a:lnSpc>
              </a:pPr>
              <a:endParaRPr lang="en-US" sz="2175">
                <a:solidFill>
                  <a:srgbClr val="F5F5EF"/>
                </a:solidFill>
                <a:latin typeface="HK Grotesk Medium"/>
              </a:endParaRPr>
            </a:p>
            <a:p>
              <a:pPr marL="0" lvl="0" indent="0" algn="l">
                <a:lnSpc>
                  <a:spcPts val="2730"/>
                </a:lnSpc>
                <a:spcBef>
                  <a:spcPct val="0"/>
                </a:spcBef>
              </a:pPr>
              <a:endParaRPr lang="en-US" sz="2175">
                <a:solidFill>
                  <a:srgbClr val="F5F5EF"/>
                </a:solidFill>
                <a:latin typeface="HK Grotesk Medium"/>
              </a:endParaRPr>
            </a:p>
          </p:txBody>
        </p: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5400000">
              <a:off x="-37120" y="37120"/>
              <a:ext cx="554030" cy="479790"/>
              <a:chOff x="0" y="0"/>
              <a:chExt cx="6350000" cy="54991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</p:grpSp>
      <p:grpSp>
        <p:nvGrpSpPr>
          <p:cNvPr id="26" name="Group 26"/>
          <p:cNvGrpSpPr/>
          <p:nvPr/>
        </p:nvGrpSpPr>
        <p:grpSpPr>
          <a:xfrm>
            <a:off x="1697338" y="7900988"/>
            <a:ext cx="6164469" cy="2076450"/>
            <a:chOff x="0" y="0"/>
            <a:chExt cx="8219291" cy="2768600"/>
          </a:xfrm>
        </p:grpSpPr>
        <p:sp>
          <p:nvSpPr>
            <p:cNvPr id="27" name="TextBox 27"/>
            <p:cNvSpPr txBox="1"/>
            <p:nvPr/>
          </p:nvSpPr>
          <p:spPr>
            <a:xfrm>
              <a:off x="724692" y="-9525"/>
              <a:ext cx="7494600" cy="229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9"/>
                </a:lnSpc>
              </a:pPr>
              <a:r>
                <a:rPr lang="en-US" sz="2274">
                  <a:solidFill>
                    <a:srgbClr val="F5F5EF"/>
                  </a:solidFill>
                  <a:latin typeface="HK Grotesk Medium"/>
                </a:rPr>
                <a:t> Развивать художественно-эстетический вкус.</a:t>
              </a:r>
            </a:p>
            <a:p>
              <a:pPr>
                <a:lnSpc>
                  <a:spcPts val="2729"/>
                </a:lnSpc>
              </a:pPr>
              <a:endParaRPr lang="en-US" sz="2274">
                <a:solidFill>
                  <a:srgbClr val="F5F5EF"/>
                </a:solidFill>
                <a:latin typeface="HK Grotesk Medium"/>
              </a:endParaRPr>
            </a:p>
            <a:p>
              <a:pPr>
                <a:lnSpc>
                  <a:spcPts val="2729"/>
                </a:lnSpc>
              </a:pPr>
              <a:endParaRPr lang="en-US" sz="2274">
                <a:solidFill>
                  <a:srgbClr val="F5F5EF"/>
                </a:solidFill>
                <a:latin typeface="HK Grotesk Medium"/>
              </a:endParaRPr>
            </a:p>
            <a:p>
              <a:pPr marL="0" lvl="0" indent="0" algn="l">
                <a:lnSpc>
                  <a:spcPts val="2730"/>
                </a:lnSpc>
                <a:spcBef>
                  <a:spcPct val="0"/>
                </a:spcBef>
              </a:pPr>
              <a:endParaRPr lang="en-US" sz="2274">
                <a:solidFill>
                  <a:srgbClr val="F5F5EF"/>
                </a:solidFill>
                <a:latin typeface="HK Grotesk Medium"/>
              </a:endParaRPr>
            </a:p>
          </p:txBody>
        </p: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 rot="5400000">
              <a:off x="-37120" y="37120"/>
              <a:ext cx="554030" cy="479790"/>
              <a:chOff x="0" y="0"/>
              <a:chExt cx="6350000" cy="54991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</p:grpSp>
      <p:grpSp>
        <p:nvGrpSpPr>
          <p:cNvPr id="30" name="Group 30"/>
          <p:cNvGrpSpPr/>
          <p:nvPr/>
        </p:nvGrpSpPr>
        <p:grpSpPr>
          <a:xfrm>
            <a:off x="15199148" y="-1272971"/>
            <a:ext cx="5246370" cy="524637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A6DF7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697338" y="636465"/>
            <a:ext cx="7725994" cy="1783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60"/>
              </a:lnSpc>
              <a:spcBef>
                <a:spcPct val="0"/>
              </a:spcBef>
            </a:pPr>
            <a:r>
              <a:rPr lang="en-US" sz="10400" spc="312">
                <a:solidFill>
                  <a:srgbClr val="F5F5EF"/>
                </a:solidFill>
                <a:latin typeface="HK Grotesk Medium"/>
              </a:rPr>
              <a:t>ЗАДАЧИ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5199148" y="7900988"/>
            <a:ext cx="3881905" cy="2913371"/>
            <a:chOff x="0" y="0"/>
            <a:chExt cx="5175873" cy="3884494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700601" y="0"/>
              <a:ext cx="1475272" cy="1715433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50519" y="0"/>
              <a:ext cx="1475272" cy="1715433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475272" cy="1715433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700601" y="2169062"/>
              <a:ext cx="1475272" cy="1715433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50519" y="2169062"/>
              <a:ext cx="1475272" cy="1715433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2169062"/>
              <a:ext cx="1475272" cy="17154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24544" y="756127"/>
            <a:ext cx="4203611" cy="420361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4C6F8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682521" y="829396"/>
            <a:ext cx="5687657" cy="4891385"/>
            <a:chOff x="0" y="0"/>
            <a:chExt cx="6350000" cy="5461000"/>
          </a:xfrm>
        </p:grpSpPr>
        <p:sp>
          <p:nvSpPr>
            <p:cNvPr id="5" name="Freeform 5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2"/>
              <a:stretch>
                <a:fillRect l="-28143" r="-1763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920754" y="5077429"/>
            <a:ext cx="5247864" cy="582036"/>
          </a:xfrm>
          <a:prstGeom prst="rect">
            <a:avLst/>
          </a:prstGeom>
        </p:spPr>
      </p:pic>
      <p:pic>
        <p:nvPicPr>
          <p:cNvPr id="1026" name="Picture 2" descr="D:\Рабочий стол\фото для презентаций\Песочная фантазия\sand art-630x4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215">
            <a:off x="1563772" y="1521084"/>
            <a:ext cx="9744116" cy="74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15199148" y="-1272971"/>
            <a:ext cx="5246370" cy="524637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A6DF7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5199148" y="7900988"/>
            <a:ext cx="3881905" cy="2913371"/>
            <a:chOff x="0" y="0"/>
            <a:chExt cx="5175873" cy="3884494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700601" y="0"/>
              <a:ext cx="1475272" cy="1715433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50519" y="0"/>
              <a:ext cx="1475272" cy="1715433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475272" cy="1715433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700601" y="2169062"/>
              <a:ext cx="1475272" cy="1715433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50519" y="2169062"/>
              <a:ext cx="1475272" cy="1715433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2169062"/>
              <a:ext cx="1475272" cy="1715433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887">
            <a:off x="3124200" y="1790700"/>
            <a:ext cx="10597895" cy="73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4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272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Arimo</vt:lpstr>
      <vt:lpstr>HK Grotesk Bold</vt:lpstr>
      <vt:lpstr>Calibri</vt:lpstr>
      <vt:lpstr>HK Grotesk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«Песочная фантазия»</dc:title>
  <cp:lastModifiedBy>123</cp:lastModifiedBy>
  <cp:revision>3</cp:revision>
  <dcterms:created xsi:type="dcterms:W3CDTF">2006-08-16T00:00:00Z</dcterms:created>
  <dcterms:modified xsi:type="dcterms:W3CDTF">2024-08-28T08:40:03Z</dcterms:modified>
  <dc:identifier>DAE_phbWVaM</dc:identifier>
</cp:coreProperties>
</file>