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 Semi-Bold" panose="020B0604020202020204" charset="-5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-2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1385" y="-265409"/>
            <a:ext cx="19065803" cy="10660666"/>
            <a:chOff x="0" y="0"/>
            <a:chExt cx="25421070" cy="14214221"/>
          </a:xfrm>
        </p:grpSpPr>
        <p:sp>
          <p:nvSpPr>
            <p:cNvPr id="3" name="AutoShape 3"/>
            <p:cNvSpPr/>
            <p:nvPr/>
          </p:nvSpPr>
          <p:spPr>
            <a:xfrm>
              <a:off x="2254080" y="144343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14172831" y="144343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213456" y="144343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20132207" y="144343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5233768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17152519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11193144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23111895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3743924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15662675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9703300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21622051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723612" y="109657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18642363" y="109657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12682988" y="109657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24601739" y="109657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1520983" y="144343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13439734" y="144343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480358" y="144343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19399109" y="144343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00670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16419421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10460046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22378797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3010826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14929577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8970202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20888953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990514" y="109657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17909265" y="109657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11949890" y="109657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23868641" y="109657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5" name="AutoShape 35"/>
            <p:cNvSpPr/>
            <p:nvPr/>
          </p:nvSpPr>
          <p:spPr>
            <a:xfrm rot="-5400000">
              <a:off x="12633240" y="-11491855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6" name="AutoShape 36"/>
            <p:cNvSpPr/>
            <p:nvPr/>
          </p:nvSpPr>
          <p:spPr>
            <a:xfrm rot="-5400000">
              <a:off x="12633240" y="-5434061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7" name="AutoShape 37"/>
            <p:cNvSpPr/>
            <p:nvPr/>
          </p:nvSpPr>
          <p:spPr>
            <a:xfrm rot="-5400000">
              <a:off x="12633240" y="-8464871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8" name="AutoShape 38"/>
            <p:cNvSpPr/>
            <p:nvPr/>
          </p:nvSpPr>
          <p:spPr>
            <a:xfrm rot="-5400000">
              <a:off x="12633240" y="-2407077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9" name="AutoShape 39"/>
            <p:cNvSpPr/>
            <p:nvPr/>
          </p:nvSpPr>
          <p:spPr>
            <a:xfrm rot="-5400000">
              <a:off x="12775130" y="-9978363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0" name="AutoShape 40"/>
            <p:cNvSpPr/>
            <p:nvPr/>
          </p:nvSpPr>
          <p:spPr>
            <a:xfrm rot="-5400000">
              <a:off x="12775130" y="-3920569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1" name="AutoShape 41"/>
            <p:cNvSpPr/>
            <p:nvPr/>
          </p:nvSpPr>
          <p:spPr>
            <a:xfrm rot="-5400000">
              <a:off x="12775130" y="-6951378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2" name="AutoShape 42"/>
            <p:cNvSpPr/>
            <p:nvPr/>
          </p:nvSpPr>
          <p:spPr>
            <a:xfrm rot="-5400000">
              <a:off x="12775130" y="-893585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3" name="AutoShape 43"/>
            <p:cNvSpPr/>
            <p:nvPr/>
          </p:nvSpPr>
          <p:spPr>
            <a:xfrm rot="-5400000">
              <a:off x="12775130" y="679892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4" name="AutoShape 44"/>
            <p:cNvSpPr/>
            <p:nvPr/>
          </p:nvSpPr>
          <p:spPr>
            <a:xfrm rot="-5400000">
              <a:off x="12633240" y="-10735109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5" name="AutoShape 45"/>
            <p:cNvSpPr/>
            <p:nvPr/>
          </p:nvSpPr>
          <p:spPr>
            <a:xfrm rot="-5400000">
              <a:off x="12633240" y="-4677315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6" name="AutoShape 46"/>
            <p:cNvSpPr/>
            <p:nvPr/>
          </p:nvSpPr>
          <p:spPr>
            <a:xfrm rot="-5400000">
              <a:off x="12633240" y="-7708125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7" name="AutoShape 47"/>
            <p:cNvSpPr/>
            <p:nvPr/>
          </p:nvSpPr>
          <p:spPr>
            <a:xfrm rot="-5400000">
              <a:off x="12633240" y="-1650331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8" name="AutoShape 48"/>
            <p:cNvSpPr/>
            <p:nvPr/>
          </p:nvSpPr>
          <p:spPr>
            <a:xfrm rot="-5400000">
              <a:off x="12775130" y="-9221617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9" name="AutoShape 49"/>
            <p:cNvSpPr/>
            <p:nvPr/>
          </p:nvSpPr>
          <p:spPr>
            <a:xfrm rot="-5400000">
              <a:off x="12775130" y="-3163823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50" name="AutoShape 50"/>
            <p:cNvSpPr/>
            <p:nvPr/>
          </p:nvSpPr>
          <p:spPr>
            <a:xfrm rot="-5400000">
              <a:off x="12775130" y="-6194632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51" name="AutoShape 51"/>
            <p:cNvSpPr/>
            <p:nvPr/>
          </p:nvSpPr>
          <p:spPr>
            <a:xfrm rot="-5400000">
              <a:off x="12775130" y="-136839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</p:grpSp>
      <p:sp>
        <p:nvSpPr>
          <p:cNvPr id="52" name="AutoShape 52"/>
          <p:cNvSpPr/>
          <p:nvPr/>
        </p:nvSpPr>
        <p:spPr>
          <a:xfrm rot="1754270">
            <a:off x="-4460911" y="6977550"/>
            <a:ext cx="21894520" cy="6973342"/>
          </a:xfrm>
          <a:prstGeom prst="rect">
            <a:avLst/>
          </a:prstGeom>
          <a:solidFill>
            <a:srgbClr val="FFF5F9"/>
          </a:solidFill>
        </p:spPr>
      </p:sp>
      <p:pic>
        <p:nvPicPr>
          <p:cNvPr id="53" name="Picture 5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48613" y="4059850"/>
            <a:ext cx="4818431" cy="4818431"/>
          </a:xfrm>
          <a:prstGeom prst="rect">
            <a:avLst/>
          </a:prstGeom>
        </p:spPr>
      </p:pic>
      <p:sp>
        <p:nvSpPr>
          <p:cNvPr id="54" name="TextBox 54"/>
          <p:cNvSpPr txBox="1"/>
          <p:nvPr/>
        </p:nvSpPr>
        <p:spPr>
          <a:xfrm>
            <a:off x="4237926" y="2412476"/>
            <a:ext cx="13021374" cy="2452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80"/>
              </a:lnSpc>
            </a:pPr>
            <a:r>
              <a:rPr lang="en-US" sz="8800" u="sng">
                <a:solidFill>
                  <a:srgbClr val="E82441"/>
                </a:solidFill>
                <a:latin typeface="Playfair Display Black Bold"/>
              </a:rPr>
              <a:t>«Пластилинография»</a:t>
            </a:r>
          </a:p>
          <a:p>
            <a:pPr algn="r">
              <a:lnSpc>
                <a:spcPts val="9680"/>
              </a:lnSpc>
            </a:pPr>
            <a:endParaRPr lang="en-US" sz="8800" u="sng">
              <a:solidFill>
                <a:srgbClr val="E82441"/>
              </a:solidFill>
              <a:latin typeface="Playfair Display Black Bold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028700" y="6411915"/>
            <a:ext cx="6933618" cy="2107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Semi-Bold"/>
              </a:rPr>
              <a:t>Дополнительная общеобразовательная программа</a:t>
            </a:r>
          </a:p>
          <a:p>
            <a:pPr>
              <a:lnSpc>
                <a:spcPts val="4199"/>
              </a:lnSpc>
            </a:pPr>
            <a:endParaRPr lang="en-US" sz="300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728469" y="633738"/>
            <a:ext cx="15530831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Montserrat Semi-Bold"/>
              </a:rPr>
              <a:t>Муниципальное дошкольное образовательное учреждение</a:t>
            </a:r>
          </a:p>
          <a:p>
            <a:pPr algn="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«Детский сад №93 комбинированного вида»</a:t>
            </a:r>
          </a:p>
          <a:p>
            <a:pPr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Arimo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8501715" y="8711462"/>
            <a:ext cx="1284571" cy="1575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Semi-Bold"/>
              </a:rPr>
              <a:t>г.Ухта</a:t>
            </a:r>
          </a:p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Semi-Bold"/>
              </a:rPr>
              <a:t>2022г.</a:t>
            </a:r>
          </a:p>
          <a:p>
            <a:pPr>
              <a:lnSpc>
                <a:spcPts val="4199"/>
              </a:lnSpc>
            </a:pPr>
            <a:endParaRPr lang="en-US" sz="3000">
              <a:solidFill>
                <a:srgbClr val="000000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1385" y="-265409"/>
            <a:ext cx="19065803" cy="10660666"/>
            <a:chOff x="0" y="0"/>
            <a:chExt cx="25421070" cy="14214221"/>
          </a:xfrm>
        </p:grpSpPr>
        <p:sp>
          <p:nvSpPr>
            <p:cNvPr id="3" name="AutoShape 3"/>
            <p:cNvSpPr/>
            <p:nvPr/>
          </p:nvSpPr>
          <p:spPr>
            <a:xfrm>
              <a:off x="2254080" y="144343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14172831" y="144343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213456" y="144343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20132207" y="144343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5233768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17152519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11193144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23111895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3743924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15662675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9703300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21622051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723612" y="109657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18642363" y="109657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12682988" y="109657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24601739" y="109657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1520983" y="144343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13439734" y="144343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480358" y="144343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19399109" y="144343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00670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16419421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10460046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22378797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3010826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14929577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8970202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20888953" y="0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990514" y="109657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17909265" y="109657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11949890" y="109657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23868641" y="109657"/>
              <a:ext cx="12700" cy="14069879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5" name="AutoShape 35"/>
            <p:cNvSpPr/>
            <p:nvPr/>
          </p:nvSpPr>
          <p:spPr>
            <a:xfrm rot="-5400000">
              <a:off x="12633240" y="-11491855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6" name="AutoShape 36"/>
            <p:cNvSpPr/>
            <p:nvPr/>
          </p:nvSpPr>
          <p:spPr>
            <a:xfrm rot="-5400000">
              <a:off x="12633240" y="-5434061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7" name="AutoShape 37"/>
            <p:cNvSpPr/>
            <p:nvPr/>
          </p:nvSpPr>
          <p:spPr>
            <a:xfrm rot="-5400000">
              <a:off x="12633240" y="-8464871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8" name="AutoShape 38"/>
            <p:cNvSpPr/>
            <p:nvPr/>
          </p:nvSpPr>
          <p:spPr>
            <a:xfrm rot="-5400000">
              <a:off x="12633240" y="-2407077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39" name="AutoShape 39"/>
            <p:cNvSpPr/>
            <p:nvPr/>
          </p:nvSpPr>
          <p:spPr>
            <a:xfrm rot="-5400000">
              <a:off x="12775130" y="-9978363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0" name="AutoShape 40"/>
            <p:cNvSpPr/>
            <p:nvPr/>
          </p:nvSpPr>
          <p:spPr>
            <a:xfrm rot="-5400000">
              <a:off x="12775130" y="-3920569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1" name="AutoShape 41"/>
            <p:cNvSpPr/>
            <p:nvPr/>
          </p:nvSpPr>
          <p:spPr>
            <a:xfrm rot="-5400000">
              <a:off x="12775130" y="-6951378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2" name="AutoShape 42"/>
            <p:cNvSpPr/>
            <p:nvPr/>
          </p:nvSpPr>
          <p:spPr>
            <a:xfrm rot="-5400000">
              <a:off x="12775130" y="-893585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3" name="AutoShape 43"/>
            <p:cNvSpPr/>
            <p:nvPr/>
          </p:nvSpPr>
          <p:spPr>
            <a:xfrm rot="-5400000">
              <a:off x="12775130" y="679892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4" name="AutoShape 44"/>
            <p:cNvSpPr/>
            <p:nvPr/>
          </p:nvSpPr>
          <p:spPr>
            <a:xfrm rot="-5400000">
              <a:off x="12633240" y="-10735109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5" name="AutoShape 45"/>
            <p:cNvSpPr/>
            <p:nvPr/>
          </p:nvSpPr>
          <p:spPr>
            <a:xfrm rot="-5400000">
              <a:off x="12633240" y="-4677315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6" name="AutoShape 46"/>
            <p:cNvSpPr/>
            <p:nvPr/>
          </p:nvSpPr>
          <p:spPr>
            <a:xfrm rot="-5400000">
              <a:off x="12633240" y="-7708125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7" name="AutoShape 47"/>
            <p:cNvSpPr/>
            <p:nvPr/>
          </p:nvSpPr>
          <p:spPr>
            <a:xfrm rot="-5400000">
              <a:off x="12633240" y="-1650331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8" name="AutoShape 48"/>
            <p:cNvSpPr/>
            <p:nvPr/>
          </p:nvSpPr>
          <p:spPr>
            <a:xfrm rot="-5400000">
              <a:off x="12775130" y="-9221617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49" name="AutoShape 49"/>
            <p:cNvSpPr/>
            <p:nvPr/>
          </p:nvSpPr>
          <p:spPr>
            <a:xfrm rot="-5400000">
              <a:off x="12775130" y="-3163823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50" name="AutoShape 50"/>
            <p:cNvSpPr/>
            <p:nvPr/>
          </p:nvSpPr>
          <p:spPr>
            <a:xfrm rot="-5400000">
              <a:off x="12775130" y="-6194632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  <p:sp>
          <p:nvSpPr>
            <p:cNvPr id="51" name="AutoShape 51"/>
            <p:cNvSpPr/>
            <p:nvPr/>
          </p:nvSpPr>
          <p:spPr>
            <a:xfrm rot="-5400000">
              <a:off x="12775130" y="-136839"/>
              <a:ext cx="12700" cy="25279180"/>
            </a:xfrm>
            <a:prstGeom prst="rect">
              <a:avLst/>
            </a:prstGeom>
            <a:solidFill>
              <a:srgbClr val="FFFFFF">
                <a:alpha val="82745"/>
              </a:srgbClr>
            </a:solidFill>
          </p:spPr>
        </p:sp>
      </p:grpSp>
      <p:sp>
        <p:nvSpPr>
          <p:cNvPr id="52" name="AutoShape 52"/>
          <p:cNvSpPr/>
          <p:nvPr/>
        </p:nvSpPr>
        <p:spPr>
          <a:xfrm rot="1754270">
            <a:off x="-4460911" y="6908586"/>
            <a:ext cx="21894520" cy="6973342"/>
          </a:xfrm>
          <a:prstGeom prst="rect">
            <a:avLst/>
          </a:prstGeom>
          <a:solidFill>
            <a:srgbClr val="FFF5F9"/>
          </a:solidFill>
        </p:spPr>
      </p:sp>
      <p:sp>
        <p:nvSpPr>
          <p:cNvPr id="53" name="TextBox 53"/>
          <p:cNvSpPr txBox="1"/>
          <p:nvPr/>
        </p:nvSpPr>
        <p:spPr>
          <a:xfrm>
            <a:off x="4237926" y="2412476"/>
            <a:ext cx="13021374" cy="2452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80"/>
              </a:lnSpc>
            </a:pPr>
            <a:r>
              <a:rPr lang="en-US" sz="8800" u="sng">
                <a:solidFill>
                  <a:srgbClr val="E82441"/>
                </a:solidFill>
                <a:latin typeface="Playfair Display Black Bold"/>
              </a:rPr>
              <a:t>«Пластилинография»</a:t>
            </a:r>
          </a:p>
          <a:p>
            <a:pPr algn="r">
              <a:lnSpc>
                <a:spcPts val="9680"/>
              </a:lnSpc>
            </a:pPr>
            <a:endParaRPr lang="en-US" sz="8800" u="sng">
              <a:solidFill>
                <a:srgbClr val="E82441"/>
              </a:solidFill>
              <a:latin typeface="Playfair Display Black Bold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747417" y="5486365"/>
            <a:ext cx="4356567" cy="1247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4942"/>
              </a:lnSpc>
              <a:spcBef>
                <a:spcPct val="0"/>
              </a:spcBef>
            </a:pPr>
            <a:r>
              <a:rPr lang="en-US" sz="4493">
                <a:solidFill>
                  <a:srgbClr val="E82441"/>
                </a:solidFill>
                <a:latin typeface="Playfair Display Black Bold"/>
              </a:rPr>
              <a:t>Форма контроля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728469" y="633738"/>
            <a:ext cx="15530831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Montserrat Semi-Bold"/>
              </a:rPr>
              <a:t>Муниципальное дошкольное образовательное учреждение</a:t>
            </a:r>
          </a:p>
          <a:p>
            <a:pPr algn="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«Детский сад №93 комбинированного вида»</a:t>
            </a:r>
          </a:p>
          <a:p>
            <a:pPr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Arimo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747417" y="6889599"/>
            <a:ext cx="4356567" cy="156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Montserrat Semi-Bold"/>
              </a:rPr>
              <a:t>выставка творческих работ воспитанников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2226785" y="6344099"/>
            <a:ext cx="5032515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endParaRPr/>
          </a:p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Arimo"/>
              </a:rPr>
              <a:t> старший  воспитатель Шемет И.А.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2902733" y="6105490"/>
            <a:ext cx="4356567" cy="628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942"/>
              </a:lnSpc>
              <a:spcBef>
                <a:spcPct val="0"/>
              </a:spcBef>
            </a:pPr>
            <a:r>
              <a:rPr lang="en-US" sz="4493">
                <a:solidFill>
                  <a:srgbClr val="E82441"/>
                </a:solidFill>
                <a:latin typeface="Playfair Display Black Bold"/>
              </a:rPr>
              <a:t>Составитель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1385" y="-265409"/>
            <a:ext cx="19065803" cy="10660666"/>
            <a:chOff x="0" y="0"/>
            <a:chExt cx="25421070" cy="14214221"/>
          </a:xfrm>
        </p:grpSpPr>
        <p:sp>
          <p:nvSpPr>
            <p:cNvPr id="3" name="AutoShape 3"/>
            <p:cNvSpPr/>
            <p:nvPr/>
          </p:nvSpPr>
          <p:spPr>
            <a:xfrm>
              <a:off x="2254080" y="144343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14172831" y="144343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213456" y="144343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20132207" y="144343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5233768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17152519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11193144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23111895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3743924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15662675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9703300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21622051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723612" y="109657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18642363" y="109657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12682988" y="109657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24601739" y="109657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1520983" y="144343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13439734" y="144343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480358" y="144343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19399109" y="144343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00670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16419421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10460046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22378797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3010826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14929577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8970202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20888953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990514" y="109657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17909265" y="109657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11949890" y="109657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23868641" y="109657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5" name="AutoShape 35"/>
            <p:cNvSpPr/>
            <p:nvPr/>
          </p:nvSpPr>
          <p:spPr>
            <a:xfrm rot="-5400000">
              <a:off x="12633240" y="-11491855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6" name="AutoShape 36"/>
            <p:cNvSpPr/>
            <p:nvPr/>
          </p:nvSpPr>
          <p:spPr>
            <a:xfrm rot="-5400000">
              <a:off x="12633240" y="-5434061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7" name="AutoShape 37"/>
            <p:cNvSpPr/>
            <p:nvPr/>
          </p:nvSpPr>
          <p:spPr>
            <a:xfrm rot="-5400000">
              <a:off x="12633240" y="-8464871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8" name="AutoShape 38"/>
            <p:cNvSpPr/>
            <p:nvPr/>
          </p:nvSpPr>
          <p:spPr>
            <a:xfrm rot="-5400000">
              <a:off x="12633240" y="-2407077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9" name="AutoShape 39"/>
            <p:cNvSpPr/>
            <p:nvPr/>
          </p:nvSpPr>
          <p:spPr>
            <a:xfrm rot="-5400000">
              <a:off x="12775130" y="-9978363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0" name="AutoShape 40"/>
            <p:cNvSpPr/>
            <p:nvPr/>
          </p:nvSpPr>
          <p:spPr>
            <a:xfrm rot="-5400000">
              <a:off x="12775130" y="-3920569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1" name="AutoShape 41"/>
            <p:cNvSpPr/>
            <p:nvPr/>
          </p:nvSpPr>
          <p:spPr>
            <a:xfrm rot="-5400000">
              <a:off x="12775130" y="-6951378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2" name="AutoShape 42"/>
            <p:cNvSpPr/>
            <p:nvPr/>
          </p:nvSpPr>
          <p:spPr>
            <a:xfrm rot="-5400000">
              <a:off x="12775130" y="-893585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3" name="AutoShape 43"/>
            <p:cNvSpPr/>
            <p:nvPr/>
          </p:nvSpPr>
          <p:spPr>
            <a:xfrm rot="-5400000">
              <a:off x="12775130" y="679892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4" name="AutoShape 44"/>
            <p:cNvSpPr/>
            <p:nvPr/>
          </p:nvSpPr>
          <p:spPr>
            <a:xfrm rot="-5400000">
              <a:off x="12633240" y="-10735109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5" name="AutoShape 45"/>
            <p:cNvSpPr/>
            <p:nvPr/>
          </p:nvSpPr>
          <p:spPr>
            <a:xfrm rot="-5400000">
              <a:off x="12633240" y="-4677315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6" name="AutoShape 46"/>
            <p:cNvSpPr/>
            <p:nvPr/>
          </p:nvSpPr>
          <p:spPr>
            <a:xfrm rot="-5400000">
              <a:off x="12633240" y="-7708125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7" name="AutoShape 47"/>
            <p:cNvSpPr/>
            <p:nvPr/>
          </p:nvSpPr>
          <p:spPr>
            <a:xfrm rot="-5400000">
              <a:off x="12633240" y="-1650331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8" name="AutoShape 48"/>
            <p:cNvSpPr/>
            <p:nvPr/>
          </p:nvSpPr>
          <p:spPr>
            <a:xfrm rot="-5400000">
              <a:off x="12775130" y="-9221617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9" name="AutoShape 49"/>
            <p:cNvSpPr/>
            <p:nvPr/>
          </p:nvSpPr>
          <p:spPr>
            <a:xfrm rot="-5400000">
              <a:off x="12775130" y="-3163823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50" name="AutoShape 50"/>
            <p:cNvSpPr/>
            <p:nvPr/>
          </p:nvSpPr>
          <p:spPr>
            <a:xfrm rot="-5400000">
              <a:off x="12775130" y="-6194632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51" name="AutoShape 51"/>
            <p:cNvSpPr/>
            <p:nvPr/>
          </p:nvSpPr>
          <p:spPr>
            <a:xfrm rot="-5400000">
              <a:off x="12775130" y="-136839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</p:grpSp>
      <p:sp>
        <p:nvSpPr>
          <p:cNvPr id="52" name="AutoShape 52"/>
          <p:cNvSpPr/>
          <p:nvPr/>
        </p:nvSpPr>
        <p:spPr>
          <a:xfrm>
            <a:off x="-836666" y="4158389"/>
            <a:ext cx="19396364" cy="6236868"/>
          </a:xfrm>
          <a:prstGeom prst="rect">
            <a:avLst/>
          </a:prstGeom>
          <a:solidFill>
            <a:srgbClr val="FAD3E3"/>
          </a:solidFill>
        </p:spPr>
      </p:sp>
      <p:grpSp>
        <p:nvGrpSpPr>
          <p:cNvPr id="53" name="Group 53"/>
          <p:cNvGrpSpPr/>
          <p:nvPr/>
        </p:nvGrpSpPr>
        <p:grpSpPr>
          <a:xfrm>
            <a:off x="1028700" y="4751115"/>
            <a:ext cx="2771566" cy="4019434"/>
            <a:chOff x="0" y="0"/>
            <a:chExt cx="3695421" cy="5359246"/>
          </a:xfrm>
        </p:grpSpPr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695421" cy="3784882"/>
            </a:xfrm>
            <a:prstGeom prst="rect">
              <a:avLst/>
            </a:prstGeom>
          </p:spPr>
        </p:pic>
        <p:sp>
          <p:nvSpPr>
            <p:cNvPr id="55" name="TextBox 55"/>
            <p:cNvSpPr txBox="1"/>
            <p:nvPr/>
          </p:nvSpPr>
          <p:spPr>
            <a:xfrm>
              <a:off x="540502" y="4746048"/>
              <a:ext cx="2562280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000000"/>
                  </a:solidFill>
                  <a:latin typeface="Montserrat Semi-Bold"/>
                </a:rPr>
                <a:t>Возраст</a:t>
              </a:r>
            </a:p>
          </p:txBody>
        </p:sp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4000" y="254000"/>
              <a:ext cx="3135284" cy="3211185"/>
            </a:xfrm>
            <a:prstGeom prst="rect">
              <a:avLst/>
            </a:prstGeom>
          </p:spPr>
        </p:pic>
      </p:grpSp>
      <p:grpSp>
        <p:nvGrpSpPr>
          <p:cNvPr id="57" name="Group 57"/>
          <p:cNvGrpSpPr/>
          <p:nvPr/>
        </p:nvGrpSpPr>
        <p:grpSpPr>
          <a:xfrm>
            <a:off x="5506994" y="4724709"/>
            <a:ext cx="2771566" cy="2838662"/>
            <a:chOff x="0" y="0"/>
            <a:chExt cx="3695421" cy="3784882"/>
          </a:xfrm>
        </p:grpSpPr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695421" cy="3784882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4000" y="254000"/>
              <a:ext cx="3135284" cy="3211185"/>
            </a:xfrm>
            <a:prstGeom prst="rect">
              <a:avLst/>
            </a:prstGeom>
          </p:spPr>
        </p:pic>
      </p:grpSp>
      <p:grpSp>
        <p:nvGrpSpPr>
          <p:cNvPr id="60" name="Group 60"/>
          <p:cNvGrpSpPr/>
          <p:nvPr/>
        </p:nvGrpSpPr>
        <p:grpSpPr>
          <a:xfrm>
            <a:off x="10116523" y="4735541"/>
            <a:ext cx="2771566" cy="2838662"/>
            <a:chOff x="0" y="0"/>
            <a:chExt cx="3695421" cy="3784882"/>
          </a:xfrm>
        </p:grpSpPr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695421" cy="3784882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4000" y="254000"/>
              <a:ext cx="3135284" cy="3211185"/>
            </a:xfrm>
            <a:prstGeom prst="rect">
              <a:avLst/>
            </a:prstGeom>
          </p:spPr>
        </p:pic>
      </p:grpSp>
      <p:grpSp>
        <p:nvGrpSpPr>
          <p:cNvPr id="63" name="Group 63"/>
          <p:cNvGrpSpPr/>
          <p:nvPr/>
        </p:nvGrpSpPr>
        <p:grpSpPr>
          <a:xfrm>
            <a:off x="14591643" y="4735541"/>
            <a:ext cx="2771566" cy="2838662"/>
            <a:chOff x="0" y="0"/>
            <a:chExt cx="3695421" cy="3784882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695421" cy="3784882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4000" y="254000"/>
              <a:ext cx="3135284" cy="3211185"/>
            </a:xfrm>
            <a:prstGeom prst="rect">
              <a:avLst/>
            </a:prstGeom>
          </p:spPr>
        </p:pic>
      </p:grpSp>
      <p:sp>
        <p:nvSpPr>
          <p:cNvPr id="66" name="TextBox 66"/>
          <p:cNvSpPr txBox="1"/>
          <p:nvPr/>
        </p:nvSpPr>
        <p:spPr>
          <a:xfrm>
            <a:off x="5002391" y="8294084"/>
            <a:ext cx="3780773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Срок реализации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419907" y="1730625"/>
            <a:ext cx="11448185" cy="926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6"/>
              </a:lnSpc>
            </a:pPr>
            <a:r>
              <a:rPr lang="en-US" sz="6614" u="sng">
                <a:solidFill>
                  <a:srgbClr val="E82441"/>
                </a:solidFill>
                <a:latin typeface="Playfair Display Black Bold"/>
              </a:rPr>
              <a:t>художественная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028700" y="1116745"/>
            <a:ext cx="3677800" cy="1044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Semi-Bold"/>
              </a:rPr>
              <a:t>Направленность:</a:t>
            </a:r>
          </a:p>
          <a:p>
            <a:pPr>
              <a:lnSpc>
                <a:spcPts val="4199"/>
              </a:lnSpc>
            </a:pPr>
            <a:endParaRPr lang="en-US" sz="300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5506994" y="5772729"/>
            <a:ext cx="2554989" cy="79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1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31</a:t>
            </a:r>
          </a:p>
          <a:p>
            <a:pPr algn="ctr">
              <a:lnSpc>
                <a:spcPts val="3191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неделя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136988" y="5754150"/>
            <a:ext cx="2554989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3-4</a:t>
            </a:r>
          </a:p>
          <a:p>
            <a:pPr algn="ctr">
              <a:lnSpc>
                <a:spcPts val="321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года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4833351" y="8294084"/>
            <a:ext cx="2897545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Количество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9382503" y="8298745"/>
            <a:ext cx="4456182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Продолжительность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4699931" y="5772729"/>
            <a:ext cx="2554989" cy="79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1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1 раз</a:t>
            </a:r>
          </a:p>
          <a:p>
            <a:pPr algn="ctr">
              <a:lnSpc>
                <a:spcPts val="3191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в неделю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0224811" y="5772729"/>
            <a:ext cx="2554989" cy="79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1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20</a:t>
            </a:r>
          </a:p>
          <a:p>
            <a:pPr algn="ctr">
              <a:lnSpc>
                <a:spcPts val="3191"/>
              </a:lnSpc>
            </a:pPr>
            <a:r>
              <a:rPr lang="en-US" sz="2799">
                <a:solidFill>
                  <a:srgbClr val="000000"/>
                </a:solidFill>
                <a:latin typeface="Montserrat Semi-Bold"/>
              </a:rPr>
              <a:t>минут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2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32378" y="5887696"/>
            <a:ext cx="5023244" cy="50232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990564" y="400303"/>
            <a:ext cx="14306871" cy="5748333"/>
            <a:chOff x="0" y="0"/>
            <a:chExt cx="19075828" cy="7664444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9075828" cy="1539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24"/>
                </a:lnSpc>
              </a:pPr>
              <a:r>
                <a:rPr lang="en-US" sz="8021" u="sng">
                  <a:solidFill>
                    <a:srgbClr val="FAD3E3"/>
                  </a:solidFill>
                  <a:latin typeface="Playfair Display Black Bold"/>
                </a:rPr>
                <a:t>Актуальность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07886" y="2328369"/>
              <a:ext cx="16510856" cy="533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82"/>
                </a:lnSpc>
              </a:pPr>
              <a:r>
                <a:rPr lang="en-US" sz="2844">
                  <a:solidFill>
                    <a:srgbClr val="FFF5F9"/>
                  </a:solidFill>
                  <a:latin typeface="Montserrat Semi-Bold"/>
                </a:rPr>
                <a:t>В настоящее время педагоги, специалисты в области раннего развития, настаивают на том, что развитие интеллектуальных и мыслительных процессов необходимо начинать с развития движения рук, а в частности с развития движений в пальцах кисти. </a:t>
              </a:r>
            </a:p>
            <a:p>
              <a:pPr>
                <a:lnSpc>
                  <a:spcPts val="3982"/>
                </a:lnSpc>
              </a:pPr>
              <a:r>
                <a:rPr lang="en-US" sz="2844">
                  <a:solidFill>
                    <a:srgbClr val="FFF5F9"/>
                  </a:solidFill>
                  <a:latin typeface="Montserrat Semi-Bold"/>
                </a:rPr>
                <a:t> Занятия пластилинографией представляют большую возможность для развития и обучения детей.</a:t>
              </a:r>
            </a:p>
            <a:p>
              <a:pPr algn="ctr">
                <a:lnSpc>
                  <a:spcPts val="3982"/>
                </a:lnSpc>
              </a:pPr>
              <a:endParaRPr lang="en-US" sz="2844">
                <a:solidFill>
                  <a:srgbClr val="FFF5F9"/>
                </a:solidFill>
                <a:latin typeface="Montserrat Semi-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53522" y="3725821"/>
            <a:ext cx="8100304" cy="5755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84"/>
              </a:lnSpc>
            </a:pPr>
            <a:r>
              <a:rPr lang="en-US" sz="2703">
                <a:solidFill>
                  <a:srgbClr val="000000"/>
                </a:solidFill>
                <a:latin typeface="Montserrat Semi-Bold"/>
              </a:rPr>
              <a:t> доступность в работе с материалом, пошаговые усложнения, доступность в восприятии детьми всех разделов программы, за счет элементарности построения занятия, смена видов деятельности обеспечивает интегрированный характер обучения. Акцент в работе с детьми направлен на усовершенствование тонкой моторики пальцев рук, зрительного восприятия и произвольного внимания. </a:t>
            </a:r>
          </a:p>
          <a:p>
            <a:pPr>
              <a:lnSpc>
                <a:spcPts val="4344"/>
              </a:lnSpc>
            </a:pPr>
            <a:endParaRPr lang="en-US" sz="2703">
              <a:solidFill>
                <a:srgbClr val="000000"/>
              </a:solidFill>
              <a:latin typeface="Montserrat Semi-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489821" y="155864"/>
            <a:ext cx="15826681" cy="105511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312476" y="682281"/>
            <a:ext cx="8241350" cy="2690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009"/>
              </a:lnSpc>
            </a:pPr>
            <a:r>
              <a:rPr lang="en-US" sz="6372" u="sng">
                <a:solidFill>
                  <a:srgbClr val="E82441"/>
                </a:solidFill>
                <a:latin typeface="Playfair Display Black Bold"/>
              </a:rPr>
              <a:t>Отличительные особенности программы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2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43715" y="1800036"/>
            <a:ext cx="13200571" cy="3177097"/>
            <a:chOff x="0" y="0"/>
            <a:chExt cx="17600761" cy="4236130"/>
          </a:xfrm>
        </p:grpSpPr>
        <p:sp>
          <p:nvSpPr>
            <p:cNvPr id="3" name="TextBox 3"/>
            <p:cNvSpPr txBox="1"/>
            <p:nvPr/>
          </p:nvSpPr>
          <p:spPr>
            <a:xfrm>
              <a:off x="0" y="366313"/>
              <a:ext cx="17600761" cy="1776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28"/>
                </a:lnSpc>
              </a:pPr>
              <a:r>
                <a:rPr lang="en-US" sz="9207" u="sng">
                  <a:solidFill>
                    <a:srgbClr val="FAD3E3"/>
                  </a:solidFill>
                  <a:latin typeface="Playfair Display Black Bold"/>
                </a:rPr>
                <a:t>Цель программы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63169"/>
              <a:ext cx="17600761" cy="137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5F9"/>
                  </a:solidFill>
                  <a:latin typeface="Montserrat Semi-Bold"/>
                </a:rPr>
                <a:t>развитие ручной умелости у детей младшего дошкольного возраста посредством пластилинографии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8901" y="-317267"/>
            <a:ext cx="19065803" cy="10660666"/>
            <a:chOff x="0" y="0"/>
            <a:chExt cx="25421070" cy="14214221"/>
          </a:xfrm>
        </p:grpSpPr>
        <p:sp>
          <p:nvSpPr>
            <p:cNvPr id="3" name="AutoShape 3"/>
            <p:cNvSpPr/>
            <p:nvPr/>
          </p:nvSpPr>
          <p:spPr>
            <a:xfrm>
              <a:off x="2254080" y="144343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14172831" y="144343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213456" y="144343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20132207" y="144343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5233768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17152519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11193144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23111895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3743924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15662675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9703300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21622051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723612" y="109657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18642363" y="109657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12682988" y="109657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24601739" y="109657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1520983" y="144343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13439734" y="144343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480358" y="144343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19399109" y="144343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00670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16419421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10460046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22378797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3010826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14929577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8970202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20888953" y="0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990514" y="109657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17909265" y="109657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11949890" y="109657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23868641" y="109657"/>
              <a:ext cx="12700" cy="14069879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5" name="AutoShape 35"/>
            <p:cNvSpPr/>
            <p:nvPr/>
          </p:nvSpPr>
          <p:spPr>
            <a:xfrm rot="-5400000">
              <a:off x="12633240" y="-11491855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6" name="AutoShape 36"/>
            <p:cNvSpPr/>
            <p:nvPr/>
          </p:nvSpPr>
          <p:spPr>
            <a:xfrm rot="-5400000">
              <a:off x="12633240" y="-5434061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7" name="AutoShape 37"/>
            <p:cNvSpPr/>
            <p:nvPr/>
          </p:nvSpPr>
          <p:spPr>
            <a:xfrm rot="-5400000">
              <a:off x="12633240" y="-8464871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8" name="AutoShape 38"/>
            <p:cNvSpPr/>
            <p:nvPr/>
          </p:nvSpPr>
          <p:spPr>
            <a:xfrm rot="-5400000">
              <a:off x="12633240" y="-2407077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39" name="AutoShape 39"/>
            <p:cNvSpPr/>
            <p:nvPr/>
          </p:nvSpPr>
          <p:spPr>
            <a:xfrm rot="-5400000">
              <a:off x="12775130" y="-9978363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0" name="AutoShape 40"/>
            <p:cNvSpPr/>
            <p:nvPr/>
          </p:nvSpPr>
          <p:spPr>
            <a:xfrm rot="-5400000">
              <a:off x="12775130" y="-3920569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1" name="AutoShape 41"/>
            <p:cNvSpPr/>
            <p:nvPr/>
          </p:nvSpPr>
          <p:spPr>
            <a:xfrm rot="-5400000">
              <a:off x="12775130" y="-6951378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2" name="AutoShape 42"/>
            <p:cNvSpPr/>
            <p:nvPr/>
          </p:nvSpPr>
          <p:spPr>
            <a:xfrm rot="-5400000">
              <a:off x="12775130" y="-893585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3" name="AutoShape 43"/>
            <p:cNvSpPr/>
            <p:nvPr/>
          </p:nvSpPr>
          <p:spPr>
            <a:xfrm rot="-5400000">
              <a:off x="12775130" y="679892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4" name="AutoShape 44"/>
            <p:cNvSpPr/>
            <p:nvPr/>
          </p:nvSpPr>
          <p:spPr>
            <a:xfrm rot="-5400000">
              <a:off x="12633240" y="-10735109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5" name="AutoShape 45"/>
            <p:cNvSpPr/>
            <p:nvPr/>
          </p:nvSpPr>
          <p:spPr>
            <a:xfrm rot="-5400000">
              <a:off x="12633240" y="-4677315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6" name="AutoShape 46"/>
            <p:cNvSpPr/>
            <p:nvPr/>
          </p:nvSpPr>
          <p:spPr>
            <a:xfrm rot="-5400000">
              <a:off x="12633240" y="-7708125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7" name="AutoShape 47"/>
            <p:cNvSpPr/>
            <p:nvPr/>
          </p:nvSpPr>
          <p:spPr>
            <a:xfrm rot="-5400000">
              <a:off x="12633240" y="-1650331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8" name="AutoShape 48"/>
            <p:cNvSpPr/>
            <p:nvPr/>
          </p:nvSpPr>
          <p:spPr>
            <a:xfrm rot="-5400000">
              <a:off x="12775130" y="-9221617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49" name="AutoShape 49"/>
            <p:cNvSpPr/>
            <p:nvPr/>
          </p:nvSpPr>
          <p:spPr>
            <a:xfrm rot="-5400000">
              <a:off x="12775130" y="-3163823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50" name="AutoShape 50"/>
            <p:cNvSpPr/>
            <p:nvPr/>
          </p:nvSpPr>
          <p:spPr>
            <a:xfrm rot="-5400000">
              <a:off x="12775130" y="-6194632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  <p:sp>
          <p:nvSpPr>
            <p:cNvPr id="51" name="AutoShape 51"/>
            <p:cNvSpPr/>
            <p:nvPr/>
          </p:nvSpPr>
          <p:spPr>
            <a:xfrm rot="-5400000">
              <a:off x="12775130" y="-136839"/>
              <a:ext cx="12700" cy="25279180"/>
            </a:xfrm>
            <a:prstGeom prst="rect">
              <a:avLst/>
            </a:prstGeom>
            <a:solidFill>
              <a:srgbClr val="F899C0">
                <a:alpha val="49804"/>
              </a:srgbClr>
            </a:solidFill>
          </p:spPr>
        </p:sp>
      </p:grpSp>
      <p:sp>
        <p:nvSpPr>
          <p:cNvPr id="52" name="TextBox 52"/>
          <p:cNvSpPr txBox="1"/>
          <p:nvPr/>
        </p:nvSpPr>
        <p:spPr>
          <a:xfrm>
            <a:off x="1028700" y="1104900"/>
            <a:ext cx="8241350" cy="121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12"/>
              </a:lnSpc>
            </a:pPr>
            <a:r>
              <a:rPr lang="en-US" sz="8557" u="sng">
                <a:solidFill>
                  <a:srgbClr val="E82441"/>
                </a:solidFill>
                <a:latin typeface="Playfair Display Black Bold"/>
              </a:rPr>
              <a:t>Задачи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309763" y="2940426"/>
            <a:ext cx="6629315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Semi-Bold"/>
              </a:rPr>
              <a:t>Учить основным приемам пластилинографии (надавливание, размазывание, отщипывание, вдавливание).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</p:txBody>
      </p:sp>
      <p:grpSp>
        <p:nvGrpSpPr>
          <p:cNvPr id="54" name="Group 54"/>
          <p:cNvGrpSpPr>
            <a:grpSpLocks noChangeAspect="1"/>
          </p:cNvGrpSpPr>
          <p:nvPr/>
        </p:nvGrpSpPr>
        <p:grpSpPr>
          <a:xfrm>
            <a:off x="1151300" y="2822098"/>
            <a:ext cx="698022" cy="665021"/>
            <a:chOff x="0" y="0"/>
            <a:chExt cx="1772920" cy="1689100"/>
          </a:xfrm>
        </p:grpSpPr>
        <p:sp>
          <p:nvSpPr>
            <p:cNvPr id="55" name="Freeform 5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E82441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2309763" y="5024821"/>
            <a:ext cx="6629315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Semi-Bold"/>
              </a:rPr>
              <a:t>Учить работать на заданном пространстве.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</p:txBody>
      </p:sp>
      <p:grpSp>
        <p:nvGrpSpPr>
          <p:cNvPr id="57" name="Group 57"/>
          <p:cNvGrpSpPr>
            <a:grpSpLocks noChangeAspect="1"/>
          </p:cNvGrpSpPr>
          <p:nvPr/>
        </p:nvGrpSpPr>
        <p:grpSpPr>
          <a:xfrm>
            <a:off x="1151300" y="5049327"/>
            <a:ext cx="698022" cy="665021"/>
            <a:chOff x="0" y="0"/>
            <a:chExt cx="1772920" cy="1689100"/>
          </a:xfrm>
        </p:grpSpPr>
        <p:sp>
          <p:nvSpPr>
            <p:cNvPr id="58" name="Freeform 58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E82441"/>
            </a:solidFill>
          </p:spPr>
        </p:sp>
      </p:grpSp>
      <p:sp>
        <p:nvSpPr>
          <p:cNvPr id="59" name="TextBox 59"/>
          <p:cNvSpPr txBox="1"/>
          <p:nvPr/>
        </p:nvSpPr>
        <p:spPr>
          <a:xfrm>
            <a:off x="2309763" y="6221161"/>
            <a:ext cx="6629315" cy="249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Semi-Bold"/>
              </a:rPr>
              <a:t>Учить принимать задачу, слушать и слышать речь воспитателя действовать по образцу, а затем по словесному указанию.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</p:txBody>
      </p:sp>
      <p:grpSp>
        <p:nvGrpSpPr>
          <p:cNvPr id="60" name="Group 60"/>
          <p:cNvGrpSpPr>
            <a:grpSpLocks noChangeAspect="1"/>
          </p:cNvGrpSpPr>
          <p:nvPr/>
        </p:nvGrpSpPr>
        <p:grpSpPr>
          <a:xfrm>
            <a:off x="1151300" y="6259261"/>
            <a:ext cx="698022" cy="665021"/>
            <a:chOff x="0" y="0"/>
            <a:chExt cx="1772920" cy="1689100"/>
          </a:xfrm>
        </p:grpSpPr>
        <p:sp>
          <p:nvSpPr>
            <p:cNvPr id="61" name="Freeform 6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E82441"/>
            </a:solidFill>
          </p:spPr>
        </p:sp>
      </p:grpSp>
      <p:sp>
        <p:nvSpPr>
          <p:cNvPr id="62" name="TextBox 62"/>
          <p:cNvSpPr txBox="1"/>
          <p:nvPr/>
        </p:nvSpPr>
        <p:spPr>
          <a:xfrm>
            <a:off x="10700541" y="6221161"/>
            <a:ext cx="6629315" cy="249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Semi-Bold"/>
              </a:rPr>
              <a:t>Учить обследовать различные объекты (предметы) с помощью зрительного, тактильного ощущения для обогащения и уточнения восприятия их формы, пропорции, цвета.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</p:txBody>
      </p:sp>
      <p:grpSp>
        <p:nvGrpSpPr>
          <p:cNvPr id="63" name="Group 63"/>
          <p:cNvGrpSpPr>
            <a:grpSpLocks noChangeAspect="1"/>
          </p:cNvGrpSpPr>
          <p:nvPr/>
        </p:nvGrpSpPr>
        <p:grpSpPr>
          <a:xfrm>
            <a:off x="9531569" y="2822098"/>
            <a:ext cx="698022" cy="665021"/>
            <a:chOff x="0" y="0"/>
            <a:chExt cx="1772920" cy="1689100"/>
          </a:xfrm>
        </p:grpSpPr>
        <p:sp>
          <p:nvSpPr>
            <p:cNvPr id="64" name="Freeform 64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E82441"/>
            </a:solidFill>
          </p:spPr>
        </p:sp>
      </p:grpSp>
      <p:grpSp>
        <p:nvGrpSpPr>
          <p:cNvPr id="65" name="Group 65"/>
          <p:cNvGrpSpPr>
            <a:grpSpLocks noChangeAspect="1"/>
          </p:cNvGrpSpPr>
          <p:nvPr/>
        </p:nvGrpSpPr>
        <p:grpSpPr>
          <a:xfrm>
            <a:off x="9531569" y="5049327"/>
            <a:ext cx="698022" cy="665021"/>
            <a:chOff x="0" y="0"/>
            <a:chExt cx="1772920" cy="1689100"/>
          </a:xfrm>
        </p:grpSpPr>
        <p:sp>
          <p:nvSpPr>
            <p:cNvPr id="66" name="Freeform 66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E82441"/>
            </a:solidFill>
          </p:spPr>
        </p:sp>
      </p:grpSp>
      <p:sp>
        <p:nvSpPr>
          <p:cNvPr id="67" name="TextBox 67"/>
          <p:cNvSpPr txBox="1"/>
          <p:nvPr/>
        </p:nvSpPr>
        <p:spPr>
          <a:xfrm>
            <a:off x="10700541" y="5024821"/>
            <a:ext cx="6629315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Semi-Bold"/>
              </a:rPr>
              <a:t>Воспитывать навыки аккуратной работы с пластилином.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</p:txBody>
      </p:sp>
      <p:grpSp>
        <p:nvGrpSpPr>
          <p:cNvPr id="68" name="Group 68"/>
          <p:cNvGrpSpPr>
            <a:grpSpLocks noChangeAspect="1"/>
          </p:cNvGrpSpPr>
          <p:nvPr/>
        </p:nvGrpSpPr>
        <p:grpSpPr>
          <a:xfrm>
            <a:off x="9531569" y="6259261"/>
            <a:ext cx="698022" cy="665021"/>
            <a:chOff x="0" y="0"/>
            <a:chExt cx="1772920" cy="1689100"/>
          </a:xfrm>
        </p:grpSpPr>
        <p:sp>
          <p:nvSpPr>
            <p:cNvPr id="69" name="Freeform 6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E82441"/>
            </a:solidFill>
          </p:spPr>
        </p:sp>
      </p:grpSp>
      <p:sp>
        <p:nvSpPr>
          <p:cNvPr id="70" name="TextBox 70"/>
          <p:cNvSpPr txBox="1"/>
          <p:nvPr/>
        </p:nvSpPr>
        <p:spPr>
          <a:xfrm>
            <a:off x="10700541" y="2940426"/>
            <a:ext cx="6629315" cy="249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Semi-Bold"/>
              </a:rPr>
              <a:t>Воспитывать желание участвовать в создании индивидуальных и коллективных работах.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</p:txBody>
      </p:sp>
      <p:grpSp>
        <p:nvGrpSpPr>
          <p:cNvPr id="71" name="Group 71"/>
          <p:cNvGrpSpPr>
            <a:grpSpLocks noChangeAspect="1"/>
          </p:cNvGrpSpPr>
          <p:nvPr/>
        </p:nvGrpSpPr>
        <p:grpSpPr>
          <a:xfrm>
            <a:off x="1151300" y="8380391"/>
            <a:ext cx="698022" cy="665021"/>
            <a:chOff x="0" y="0"/>
            <a:chExt cx="1772920" cy="1689100"/>
          </a:xfrm>
        </p:grpSpPr>
        <p:sp>
          <p:nvSpPr>
            <p:cNvPr id="72" name="Freeform 72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E82441"/>
            </a:solidFill>
          </p:spPr>
        </p:sp>
      </p:grpSp>
      <p:sp>
        <p:nvSpPr>
          <p:cNvPr id="73" name="TextBox 73"/>
          <p:cNvSpPr txBox="1"/>
          <p:nvPr/>
        </p:nvSpPr>
        <p:spPr>
          <a:xfrm>
            <a:off x="2309763" y="8412480"/>
            <a:ext cx="6629315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Semi-Bold"/>
              </a:rPr>
              <a:t>Развивать мелкую моторику, координацию движения рук, глазомер.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5012" y="-406683"/>
            <a:ext cx="19065803" cy="10660666"/>
            <a:chOff x="0" y="0"/>
            <a:chExt cx="25421070" cy="14214221"/>
          </a:xfrm>
        </p:grpSpPr>
        <p:sp>
          <p:nvSpPr>
            <p:cNvPr id="3" name="AutoShape 3"/>
            <p:cNvSpPr/>
            <p:nvPr/>
          </p:nvSpPr>
          <p:spPr>
            <a:xfrm>
              <a:off x="2254080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14172831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213456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20132207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5233768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17152519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11193144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23111895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3743924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15662675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9703300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21622051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723612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18642363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12682988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24601739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1520983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13439734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480358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19399109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00670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16419421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10460046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22378797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3010826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14929577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8970202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20888953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990514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17909265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11949890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23868641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5" name="AutoShape 35"/>
            <p:cNvSpPr/>
            <p:nvPr/>
          </p:nvSpPr>
          <p:spPr>
            <a:xfrm rot="-5400000">
              <a:off x="12633240" y="-11491855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6" name="AutoShape 36"/>
            <p:cNvSpPr/>
            <p:nvPr/>
          </p:nvSpPr>
          <p:spPr>
            <a:xfrm rot="-5400000">
              <a:off x="12633240" y="-5434061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7" name="AutoShape 37"/>
            <p:cNvSpPr/>
            <p:nvPr/>
          </p:nvSpPr>
          <p:spPr>
            <a:xfrm rot="-5400000">
              <a:off x="12633240" y="-8464871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8" name="AutoShape 38"/>
            <p:cNvSpPr/>
            <p:nvPr/>
          </p:nvSpPr>
          <p:spPr>
            <a:xfrm rot="-5400000">
              <a:off x="12633240" y="-2407077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9" name="AutoShape 39"/>
            <p:cNvSpPr/>
            <p:nvPr/>
          </p:nvSpPr>
          <p:spPr>
            <a:xfrm rot="-5400000">
              <a:off x="12775130" y="-9978363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0" name="AutoShape 40"/>
            <p:cNvSpPr/>
            <p:nvPr/>
          </p:nvSpPr>
          <p:spPr>
            <a:xfrm rot="-5400000">
              <a:off x="12775130" y="-3920569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1" name="AutoShape 41"/>
            <p:cNvSpPr/>
            <p:nvPr/>
          </p:nvSpPr>
          <p:spPr>
            <a:xfrm rot="-5400000">
              <a:off x="12775130" y="-6951378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2" name="AutoShape 42"/>
            <p:cNvSpPr/>
            <p:nvPr/>
          </p:nvSpPr>
          <p:spPr>
            <a:xfrm rot="-5400000">
              <a:off x="12775130" y="-893585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3" name="AutoShape 43"/>
            <p:cNvSpPr/>
            <p:nvPr/>
          </p:nvSpPr>
          <p:spPr>
            <a:xfrm rot="-5400000">
              <a:off x="12775130" y="679892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4" name="AutoShape 44"/>
            <p:cNvSpPr/>
            <p:nvPr/>
          </p:nvSpPr>
          <p:spPr>
            <a:xfrm rot="-5400000">
              <a:off x="12633240" y="-10735109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5" name="AutoShape 45"/>
            <p:cNvSpPr/>
            <p:nvPr/>
          </p:nvSpPr>
          <p:spPr>
            <a:xfrm rot="-5400000">
              <a:off x="12633240" y="-4677315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6" name="AutoShape 46"/>
            <p:cNvSpPr/>
            <p:nvPr/>
          </p:nvSpPr>
          <p:spPr>
            <a:xfrm rot="-5400000">
              <a:off x="12633240" y="-7708125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7" name="AutoShape 47"/>
            <p:cNvSpPr/>
            <p:nvPr/>
          </p:nvSpPr>
          <p:spPr>
            <a:xfrm rot="-5400000">
              <a:off x="12633240" y="-1650331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8" name="AutoShape 48"/>
            <p:cNvSpPr/>
            <p:nvPr/>
          </p:nvSpPr>
          <p:spPr>
            <a:xfrm rot="-5400000">
              <a:off x="12775130" y="-9221617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9" name="AutoShape 49"/>
            <p:cNvSpPr/>
            <p:nvPr/>
          </p:nvSpPr>
          <p:spPr>
            <a:xfrm rot="-5400000">
              <a:off x="12775130" y="-3163823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50" name="AutoShape 50"/>
            <p:cNvSpPr/>
            <p:nvPr/>
          </p:nvSpPr>
          <p:spPr>
            <a:xfrm rot="-5400000">
              <a:off x="12775130" y="-6194632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51" name="AutoShape 51"/>
            <p:cNvSpPr/>
            <p:nvPr/>
          </p:nvSpPr>
          <p:spPr>
            <a:xfrm rot="-5400000">
              <a:off x="12775130" y="-136839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</p:grpSp>
      <p:grpSp>
        <p:nvGrpSpPr>
          <p:cNvPr id="52" name="Group 52"/>
          <p:cNvGrpSpPr>
            <a:grpSpLocks noChangeAspect="1"/>
          </p:cNvGrpSpPr>
          <p:nvPr/>
        </p:nvGrpSpPr>
        <p:grpSpPr>
          <a:xfrm>
            <a:off x="1091013" y="2878417"/>
            <a:ext cx="698022" cy="665021"/>
            <a:chOff x="0" y="0"/>
            <a:chExt cx="1772920" cy="1689100"/>
          </a:xfrm>
        </p:grpSpPr>
        <p:sp>
          <p:nvSpPr>
            <p:cNvPr id="53" name="Freeform 5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E82441"/>
            </a:solidFill>
          </p:spPr>
        </p:sp>
      </p:grpSp>
      <p:grpSp>
        <p:nvGrpSpPr>
          <p:cNvPr id="54" name="Group 54"/>
          <p:cNvGrpSpPr>
            <a:grpSpLocks noChangeAspect="1"/>
          </p:cNvGrpSpPr>
          <p:nvPr/>
        </p:nvGrpSpPr>
        <p:grpSpPr>
          <a:xfrm>
            <a:off x="1028700" y="4591140"/>
            <a:ext cx="698022" cy="665021"/>
            <a:chOff x="0" y="0"/>
            <a:chExt cx="1772920" cy="1689100"/>
          </a:xfrm>
        </p:grpSpPr>
        <p:sp>
          <p:nvSpPr>
            <p:cNvPr id="55" name="Freeform 5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E82441"/>
            </a:solidFill>
          </p:spPr>
        </p:sp>
      </p:grpSp>
      <p:grpSp>
        <p:nvGrpSpPr>
          <p:cNvPr id="56" name="Group 56"/>
          <p:cNvGrpSpPr>
            <a:grpSpLocks noChangeAspect="1"/>
          </p:cNvGrpSpPr>
          <p:nvPr/>
        </p:nvGrpSpPr>
        <p:grpSpPr>
          <a:xfrm>
            <a:off x="1028700" y="5974492"/>
            <a:ext cx="698022" cy="665021"/>
            <a:chOff x="0" y="0"/>
            <a:chExt cx="1772920" cy="1689100"/>
          </a:xfrm>
        </p:grpSpPr>
        <p:sp>
          <p:nvSpPr>
            <p:cNvPr id="57" name="Freeform 5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E82441"/>
            </a:solidFill>
          </p:spPr>
        </p:sp>
      </p:grpSp>
      <p:grpSp>
        <p:nvGrpSpPr>
          <p:cNvPr id="58" name="Group 58"/>
          <p:cNvGrpSpPr>
            <a:grpSpLocks noChangeAspect="1"/>
          </p:cNvGrpSpPr>
          <p:nvPr/>
        </p:nvGrpSpPr>
        <p:grpSpPr>
          <a:xfrm>
            <a:off x="1091013" y="7522812"/>
            <a:ext cx="698022" cy="665021"/>
            <a:chOff x="0" y="0"/>
            <a:chExt cx="1772920" cy="1689100"/>
          </a:xfrm>
        </p:grpSpPr>
        <p:sp>
          <p:nvSpPr>
            <p:cNvPr id="59" name="Freeform 5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E82441"/>
            </a:solidFill>
          </p:spPr>
        </p:sp>
      </p:grpSp>
      <p:grpSp>
        <p:nvGrpSpPr>
          <p:cNvPr id="60" name="Group 60"/>
          <p:cNvGrpSpPr>
            <a:grpSpLocks noChangeAspect="1"/>
          </p:cNvGrpSpPr>
          <p:nvPr/>
        </p:nvGrpSpPr>
        <p:grpSpPr>
          <a:xfrm>
            <a:off x="9294540" y="2878417"/>
            <a:ext cx="698022" cy="665021"/>
            <a:chOff x="0" y="0"/>
            <a:chExt cx="1772920" cy="1689100"/>
          </a:xfrm>
        </p:grpSpPr>
        <p:sp>
          <p:nvSpPr>
            <p:cNvPr id="61" name="Freeform 6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E82441"/>
            </a:solidFill>
          </p:spPr>
        </p:sp>
      </p:grpSp>
      <p:grpSp>
        <p:nvGrpSpPr>
          <p:cNvPr id="62" name="Group 62"/>
          <p:cNvGrpSpPr>
            <a:grpSpLocks noChangeAspect="1"/>
          </p:cNvGrpSpPr>
          <p:nvPr/>
        </p:nvGrpSpPr>
        <p:grpSpPr>
          <a:xfrm>
            <a:off x="9294540" y="4591140"/>
            <a:ext cx="698022" cy="665021"/>
            <a:chOff x="0" y="0"/>
            <a:chExt cx="1772920" cy="1689100"/>
          </a:xfrm>
        </p:grpSpPr>
        <p:sp>
          <p:nvSpPr>
            <p:cNvPr id="63" name="Freeform 6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E82441"/>
            </a:solidFill>
          </p:spPr>
        </p:sp>
      </p:grpSp>
      <p:grpSp>
        <p:nvGrpSpPr>
          <p:cNvPr id="64" name="Group 64"/>
          <p:cNvGrpSpPr>
            <a:grpSpLocks noChangeAspect="1"/>
          </p:cNvGrpSpPr>
          <p:nvPr/>
        </p:nvGrpSpPr>
        <p:grpSpPr>
          <a:xfrm>
            <a:off x="9294540" y="5974492"/>
            <a:ext cx="698022" cy="665021"/>
            <a:chOff x="0" y="0"/>
            <a:chExt cx="1772920" cy="1689100"/>
          </a:xfrm>
        </p:grpSpPr>
        <p:sp>
          <p:nvSpPr>
            <p:cNvPr id="65" name="Freeform 6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E82441"/>
            </a:solidFill>
          </p:spPr>
        </p:sp>
      </p:grpSp>
      <p:pic>
        <p:nvPicPr>
          <p:cNvPr id="66" name="Picture 6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88804" y="5256160"/>
            <a:ext cx="4178230" cy="5215777"/>
          </a:xfrm>
          <a:prstGeom prst="rect">
            <a:avLst/>
          </a:prstGeom>
        </p:spPr>
      </p:pic>
      <p:grpSp>
        <p:nvGrpSpPr>
          <p:cNvPr id="67" name="Group 67"/>
          <p:cNvGrpSpPr/>
          <p:nvPr/>
        </p:nvGrpSpPr>
        <p:grpSpPr>
          <a:xfrm>
            <a:off x="1028700" y="559948"/>
            <a:ext cx="15851650" cy="2318469"/>
            <a:chOff x="0" y="0"/>
            <a:chExt cx="21135534" cy="3091292"/>
          </a:xfrm>
        </p:grpSpPr>
        <p:sp>
          <p:nvSpPr>
            <p:cNvPr id="68" name="TextBox 68"/>
            <p:cNvSpPr txBox="1"/>
            <p:nvPr/>
          </p:nvSpPr>
          <p:spPr>
            <a:xfrm>
              <a:off x="0" y="95250"/>
              <a:ext cx="21135534" cy="1677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80"/>
                </a:lnSpc>
              </a:pPr>
              <a:r>
                <a:rPr lang="en-US" sz="8799" u="sng">
                  <a:solidFill>
                    <a:srgbClr val="E82441"/>
                  </a:solidFill>
                  <a:latin typeface="Playfair Display Black Bold"/>
                </a:rPr>
                <a:t>Планируемые результаты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2426161"/>
              <a:ext cx="21135534" cy="648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27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2152460" y="2937600"/>
            <a:ext cx="6629315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Semi-Bold"/>
              </a:rPr>
              <a:t>держат карандаш, стеку - печатку тремя пальцами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2152460" y="4672932"/>
            <a:ext cx="6629315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Semi-Bold"/>
              </a:rPr>
              <a:t>проводят линию, соединяющею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Semi-Bold"/>
              </a:rPr>
              <a:t>две точки;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2152460" y="6101539"/>
            <a:ext cx="6629315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Semi-Bold"/>
              </a:rPr>
              <a:t>копируют квадрат;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2152460" y="7484712"/>
            <a:ext cx="6629315" cy="2491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Semi-Bold"/>
              </a:rPr>
              <a:t>самостоятельно расстегивают и застёгивают пуговицы;</a:t>
            </a:r>
          </a:p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rimo"/>
              </a:rPr>
              <a:t>-режут ножницами;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Arimo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10488599" y="2847942"/>
            <a:ext cx="6629315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Semi-Bold"/>
              </a:rPr>
              <a:t>владеют основными приемами по пластилинографии: (надавливание, размазывание, вдавливание);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10488599" y="6101539"/>
            <a:ext cx="6629315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Semi-Bold"/>
              </a:rPr>
              <a:t>режут ножницами;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10488599" y="4672932"/>
            <a:ext cx="6629315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Montserrat Semi-Bold"/>
              </a:rPr>
              <a:t>видят и работают в заданном пространстве;</a:t>
            </a: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  <a:p>
            <a:pPr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Montserrat Semi-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5012" y="-406683"/>
            <a:ext cx="19065803" cy="10660666"/>
            <a:chOff x="0" y="0"/>
            <a:chExt cx="25421070" cy="14214221"/>
          </a:xfrm>
        </p:grpSpPr>
        <p:sp>
          <p:nvSpPr>
            <p:cNvPr id="3" name="AutoShape 3"/>
            <p:cNvSpPr/>
            <p:nvPr/>
          </p:nvSpPr>
          <p:spPr>
            <a:xfrm>
              <a:off x="2254080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14172831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213456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20132207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5233768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17152519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11193144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23111895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3743924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15662675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9703300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21622051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723612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18642363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12682988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24601739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1520983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13439734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480358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19399109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00670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16419421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10460046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22378797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3010826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14929577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8970202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20888953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990514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17909265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11949890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23868641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5" name="AutoShape 35"/>
            <p:cNvSpPr/>
            <p:nvPr/>
          </p:nvSpPr>
          <p:spPr>
            <a:xfrm rot="-5400000">
              <a:off x="12633240" y="-11491855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6" name="AutoShape 36"/>
            <p:cNvSpPr/>
            <p:nvPr/>
          </p:nvSpPr>
          <p:spPr>
            <a:xfrm rot="-5400000">
              <a:off x="12633240" y="-5434061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7" name="AutoShape 37"/>
            <p:cNvSpPr/>
            <p:nvPr/>
          </p:nvSpPr>
          <p:spPr>
            <a:xfrm rot="-5400000">
              <a:off x="12633240" y="-8464871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8" name="AutoShape 38"/>
            <p:cNvSpPr/>
            <p:nvPr/>
          </p:nvSpPr>
          <p:spPr>
            <a:xfrm rot="-5400000">
              <a:off x="12633240" y="-2407077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9" name="AutoShape 39"/>
            <p:cNvSpPr/>
            <p:nvPr/>
          </p:nvSpPr>
          <p:spPr>
            <a:xfrm rot="-5400000">
              <a:off x="12775130" y="-9978363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0" name="AutoShape 40"/>
            <p:cNvSpPr/>
            <p:nvPr/>
          </p:nvSpPr>
          <p:spPr>
            <a:xfrm rot="-5400000">
              <a:off x="12775130" y="-3920569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1" name="AutoShape 41"/>
            <p:cNvSpPr/>
            <p:nvPr/>
          </p:nvSpPr>
          <p:spPr>
            <a:xfrm rot="-5400000">
              <a:off x="12775130" y="-6951378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2" name="AutoShape 42"/>
            <p:cNvSpPr/>
            <p:nvPr/>
          </p:nvSpPr>
          <p:spPr>
            <a:xfrm rot="-5400000">
              <a:off x="12775130" y="-893585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3" name="AutoShape 43"/>
            <p:cNvSpPr/>
            <p:nvPr/>
          </p:nvSpPr>
          <p:spPr>
            <a:xfrm rot="-5400000">
              <a:off x="12775130" y="679892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4" name="AutoShape 44"/>
            <p:cNvSpPr/>
            <p:nvPr/>
          </p:nvSpPr>
          <p:spPr>
            <a:xfrm rot="-5400000">
              <a:off x="12633240" y="-10735109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5" name="AutoShape 45"/>
            <p:cNvSpPr/>
            <p:nvPr/>
          </p:nvSpPr>
          <p:spPr>
            <a:xfrm rot="-5400000">
              <a:off x="12633240" y="-4677315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6" name="AutoShape 46"/>
            <p:cNvSpPr/>
            <p:nvPr/>
          </p:nvSpPr>
          <p:spPr>
            <a:xfrm rot="-5400000">
              <a:off x="12633240" y="-7708125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7" name="AutoShape 47"/>
            <p:cNvSpPr/>
            <p:nvPr/>
          </p:nvSpPr>
          <p:spPr>
            <a:xfrm rot="-5400000">
              <a:off x="12633240" y="-1650331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8" name="AutoShape 48"/>
            <p:cNvSpPr/>
            <p:nvPr/>
          </p:nvSpPr>
          <p:spPr>
            <a:xfrm rot="-5400000">
              <a:off x="12775130" y="-9221617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9" name="AutoShape 49"/>
            <p:cNvSpPr/>
            <p:nvPr/>
          </p:nvSpPr>
          <p:spPr>
            <a:xfrm rot="-5400000">
              <a:off x="12775130" y="-3163823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50" name="AutoShape 50"/>
            <p:cNvSpPr/>
            <p:nvPr/>
          </p:nvSpPr>
          <p:spPr>
            <a:xfrm rot="-5400000">
              <a:off x="12775130" y="-6194632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51" name="AutoShape 51"/>
            <p:cNvSpPr/>
            <p:nvPr/>
          </p:nvSpPr>
          <p:spPr>
            <a:xfrm rot="-5400000">
              <a:off x="12775130" y="-136839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</p:grpSp>
      <p:pic>
        <p:nvPicPr>
          <p:cNvPr id="66" name="Picture 6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88804" y="5256160"/>
            <a:ext cx="4178230" cy="5215777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02" y="1181100"/>
            <a:ext cx="12548479" cy="815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0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0" y="239453"/>
            <a:ext cx="19065803" cy="10660666"/>
            <a:chOff x="0" y="0"/>
            <a:chExt cx="25421070" cy="14214221"/>
          </a:xfrm>
        </p:grpSpPr>
        <p:sp>
          <p:nvSpPr>
            <p:cNvPr id="3" name="AutoShape 3"/>
            <p:cNvSpPr/>
            <p:nvPr/>
          </p:nvSpPr>
          <p:spPr>
            <a:xfrm>
              <a:off x="2254080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14172831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213456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20132207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5233768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17152519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11193144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23111895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3743924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15662675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9703300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21622051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723612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18642363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12682988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24601739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1520983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13439734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480358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19399109" y="144343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00670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16419421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10460046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22378797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3010826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14929577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8970202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20888953" y="0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990514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17909265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11949890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23868641" y="109657"/>
              <a:ext cx="12700" cy="14069879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5" name="AutoShape 35"/>
            <p:cNvSpPr/>
            <p:nvPr/>
          </p:nvSpPr>
          <p:spPr>
            <a:xfrm rot="-5400000">
              <a:off x="12633240" y="-11491855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6" name="AutoShape 36"/>
            <p:cNvSpPr/>
            <p:nvPr/>
          </p:nvSpPr>
          <p:spPr>
            <a:xfrm rot="-5400000">
              <a:off x="12633240" y="-5434061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7" name="AutoShape 37"/>
            <p:cNvSpPr/>
            <p:nvPr/>
          </p:nvSpPr>
          <p:spPr>
            <a:xfrm rot="-5400000">
              <a:off x="12633240" y="-8464871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8" name="AutoShape 38"/>
            <p:cNvSpPr/>
            <p:nvPr/>
          </p:nvSpPr>
          <p:spPr>
            <a:xfrm rot="-5400000">
              <a:off x="12633240" y="-2407077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39" name="AutoShape 39"/>
            <p:cNvSpPr/>
            <p:nvPr/>
          </p:nvSpPr>
          <p:spPr>
            <a:xfrm rot="-5400000">
              <a:off x="12775130" y="-9978363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0" name="AutoShape 40"/>
            <p:cNvSpPr/>
            <p:nvPr/>
          </p:nvSpPr>
          <p:spPr>
            <a:xfrm rot="-5400000">
              <a:off x="12775130" y="-3920569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1" name="AutoShape 41"/>
            <p:cNvSpPr/>
            <p:nvPr/>
          </p:nvSpPr>
          <p:spPr>
            <a:xfrm rot="-5400000">
              <a:off x="12775130" y="-6951378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2" name="AutoShape 42"/>
            <p:cNvSpPr/>
            <p:nvPr/>
          </p:nvSpPr>
          <p:spPr>
            <a:xfrm rot="-5400000">
              <a:off x="12775130" y="-893585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3" name="AutoShape 43"/>
            <p:cNvSpPr/>
            <p:nvPr/>
          </p:nvSpPr>
          <p:spPr>
            <a:xfrm rot="-5400000">
              <a:off x="12775130" y="679892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4" name="AutoShape 44"/>
            <p:cNvSpPr/>
            <p:nvPr/>
          </p:nvSpPr>
          <p:spPr>
            <a:xfrm rot="-5400000">
              <a:off x="12633240" y="-10735109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5" name="AutoShape 45"/>
            <p:cNvSpPr/>
            <p:nvPr/>
          </p:nvSpPr>
          <p:spPr>
            <a:xfrm rot="-5400000">
              <a:off x="12633240" y="-4677315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6" name="AutoShape 46"/>
            <p:cNvSpPr/>
            <p:nvPr/>
          </p:nvSpPr>
          <p:spPr>
            <a:xfrm rot="-5400000">
              <a:off x="12633240" y="-7708125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7" name="AutoShape 47"/>
            <p:cNvSpPr/>
            <p:nvPr/>
          </p:nvSpPr>
          <p:spPr>
            <a:xfrm rot="-5400000">
              <a:off x="12633240" y="-1650331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8" name="AutoShape 48"/>
            <p:cNvSpPr/>
            <p:nvPr/>
          </p:nvSpPr>
          <p:spPr>
            <a:xfrm rot="-5400000">
              <a:off x="12775130" y="-9221617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49" name="AutoShape 49"/>
            <p:cNvSpPr/>
            <p:nvPr/>
          </p:nvSpPr>
          <p:spPr>
            <a:xfrm rot="-5400000">
              <a:off x="12775130" y="-3163823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50" name="AutoShape 50"/>
            <p:cNvSpPr/>
            <p:nvPr/>
          </p:nvSpPr>
          <p:spPr>
            <a:xfrm rot="-5400000">
              <a:off x="12775130" y="-6194632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  <p:sp>
          <p:nvSpPr>
            <p:cNvPr id="51" name="AutoShape 51"/>
            <p:cNvSpPr/>
            <p:nvPr/>
          </p:nvSpPr>
          <p:spPr>
            <a:xfrm rot="-5400000">
              <a:off x="12775130" y="-136839"/>
              <a:ext cx="12700" cy="25279180"/>
            </a:xfrm>
            <a:prstGeom prst="rect">
              <a:avLst/>
            </a:prstGeom>
            <a:solidFill>
              <a:srgbClr val="FAD3E3">
                <a:alpha val="82745"/>
              </a:srgbClr>
            </a:solidFill>
          </p:spPr>
        </p:sp>
      </p:grpSp>
      <p:pic>
        <p:nvPicPr>
          <p:cNvPr id="66" name="Picture 6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88804" y="5256160"/>
            <a:ext cx="4178230" cy="521577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5177">
            <a:off x="643962" y="1863714"/>
            <a:ext cx="7306961" cy="619474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6891">
            <a:off x="8811759" y="1707622"/>
            <a:ext cx="7884440" cy="598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89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328</Words>
  <Application>Microsoft Office PowerPoint</Application>
  <PresentationFormat>Произвольный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Arimo</vt:lpstr>
      <vt:lpstr>Calibri</vt:lpstr>
      <vt:lpstr>Montserrat Semi-Bold</vt:lpstr>
      <vt:lpstr>Playfair Display Black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пластилинография</dc:title>
  <cp:lastModifiedBy>123</cp:lastModifiedBy>
  <cp:revision>3</cp:revision>
  <dcterms:created xsi:type="dcterms:W3CDTF">2006-08-16T00:00:00Z</dcterms:created>
  <dcterms:modified xsi:type="dcterms:W3CDTF">2024-08-28T08:56:43Z</dcterms:modified>
  <dc:identifier>DAE-QA2ci10</dc:identifier>
</cp:coreProperties>
</file>