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Poppins Thin Bold Italics" charset="0"/>
      <p:regular r:id="rId14"/>
    </p:embeddedFont>
    <p:embeddedFont>
      <p:font typeface="Open Sans Extra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2BF"/>
    <a:srgbClr val="87D9C9"/>
    <a:srgbClr val="6BC7C5"/>
    <a:srgbClr val="4FBD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785754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787866" y="928658"/>
            <a:ext cx="2241536" cy="224153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500394" y="6715136"/>
            <a:ext cx="12698122" cy="1989375"/>
            <a:chOff x="0" y="0"/>
            <a:chExt cx="2200008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1793608" cy="407051"/>
            </a:xfrm>
            <a:custGeom>
              <a:avLst/>
              <a:gdLst/>
              <a:ahLst/>
              <a:cxnLst/>
              <a:rect l="l" t="t" r="r" b="b"/>
              <a:pathLst>
                <a:path w="1793608" h="407051">
                  <a:moveTo>
                    <a:pt x="1793608" y="326"/>
                  </a:moveTo>
                  <a:cubicBezTo>
                    <a:pt x="1720795" y="0"/>
                    <a:pt x="1653374" y="38659"/>
                    <a:pt x="1616873" y="101663"/>
                  </a:cubicBezTo>
                  <a:cubicBezTo>
                    <a:pt x="1580372" y="164667"/>
                    <a:pt x="1580372" y="242385"/>
                    <a:pt x="1616873" y="305389"/>
                  </a:cubicBezTo>
                  <a:cubicBezTo>
                    <a:pt x="1653374" y="368393"/>
                    <a:pt x="1720795" y="407052"/>
                    <a:pt x="1793608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78724" y="4974511"/>
            <a:ext cx="11666727" cy="1765500"/>
            <a:chOff x="0" y="0"/>
            <a:chExt cx="3325480" cy="571136"/>
          </a:xfrm>
        </p:grpSpPr>
        <p:sp>
          <p:nvSpPr>
            <p:cNvPr id="10" name="Freeform 10"/>
            <p:cNvSpPr/>
            <p:nvPr/>
          </p:nvSpPr>
          <p:spPr>
            <a:xfrm>
              <a:off x="203200" y="-458"/>
              <a:ext cx="2919080" cy="572052"/>
            </a:xfrm>
            <a:custGeom>
              <a:avLst/>
              <a:gdLst/>
              <a:ahLst/>
              <a:cxnLst/>
              <a:rect l="l" t="t" r="r" b="b"/>
              <a:pathLst>
                <a:path w="2919080" h="572052">
                  <a:moveTo>
                    <a:pt x="2919080" y="458"/>
                  </a:moveTo>
                  <a:cubicBezTo>
                    <a:pt x="2816752" y="0"/>
                    <a:pt x="2722000" y="54329"/>
                    <a:pt x="2670704" y="142872"/>
                  </a:cubicBezTo>
                  <a:cubicBezTo>
                    <a:pt x="2619407" y="231415"/>
                    <a:pt x="2619407" y="340637"/>
                    <a:pt x="2670704" y="429180"/>
                  </a:cubicBezTo>
                  <a:cubicBezTo>
                    <a:pt x="2722000" y="517723"/>
                    <a:pt x="2816752" y="572052"/>
                    <a:pt x="2919080" y="571594"/>
                  </a:cubicBezTo>
                  <a:lnTo>
                    <a:pt x="0" y="571594"/>
                  </a:lnTo>
                  <a:cubicBezTo>
                    <a:pt x="102328" y="572052"/>
                    <a:pt x="197079" y="517723"/>
                    <a:pt x="248376" y="429180"/>
                  </a:cubicBezTo>
                  <a:cubicBezTo>
                    <a:pt x="299672" y="340637"/>
                    <a:pt x="299672" y="231415"/>
                    <a:pt x="248376" y="142872"/>
                  </a:cubicBezTo>
                  <a:cubicBezTo>
                    <a:pt x="197079" y="54329"/>
                    <a:pt x="102328" y="0"/>
                    <a:pt x="0" y="458"/>
                  </a:cubicBez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29793" y="2065042"/>
            <a:ext cx="652912" cy="65291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40" y="1285848"/>
            <a:ext cx="7685981" cy="82867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17595" y="3817537"/>
            <a:ext cx="942115" cy="9386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56249" y="7057733"/>
            <a:ext cx="2412465" cy="234009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72364" y="3360218"/>
            <a:ext cx="968693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833"/>
              </a:lnSpc>
            </a:pPr>
            <a:r>
              <a:rPr lang="en-US" sz="6000" b="1" dirty="0" smtClean="0">
                <a:solidFill>
                  <a:srgbClr val="FFAD0E"/>
                </a:solidFill>
                <a:latin typeface="Bobby Jones Soft"/>
              </a:rPr>
              <a:t>ПРАВОПОЛУШАРН</a:t>
            </a:r>
            <a:r>
              <a:rPr lang="ru-RU" sz="6410" b="1" dirty="0" smtClean="0">
                <a:solidFill>
                  <a:srgbClr val="FFAD0E"/>
                </a:solidFill>
                <a:latin typeface="Bobby Jones Soft"/>
              </a:rPr>
              <a:t>О</a:t>
            </a:r>
            <a:r>
              <a:rPr lang="en-US" sz="6410" b="1" dirty="0" smtClean="0">
                <a:solidFill>
                  <a:srgbClr val="FFAD0E"/>
                </a:solidFill>
                <a:latin typeface="Bobby Jones Soft"/>
              </a:rPr>
              <a:t>Е</a:t>
            </a:r>
          </a:p>
          <a:p>
            <a:pPr algn="r">
              <a:lnSpc>
                <a:spcPts val="5833"/>
              </a:lnSpc>
            </a:pPr>
            <a:r>
              <a:rPr lang="en-US" sz="6410" b="1" dirty="0" smtClean="0">
                <a:solidFill>
                  <a:srgbClr val="FFAD0E"/>
                </a:solidFill>
                <a:latin typeface="Bobby Jones Soft"/>
              </a:rPr>
              <a:t>РИСОВАНИЕ</a:t>
            </a:r>
            <a:endParaRPr lang="en-US" sz="6410" b="1" dirty="0">
              <a:solidFill>
                <a:srgbClr val="FFAD0E"/>
              </a:solidFill>
              <a:latin typeface="Bobby Jones Sof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15900" y="5157023"/>
            <a:ext cx="4543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Bobby Jones Soft"/>
              </a:rPr>
              <a:t>ДОПОЛНИТЕЛЬНАЯ ОБЩЕОБРАЗОВАТЕЛЬНАЯ ПРОГРАММА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86810" y="500030"/>
            <a:ext cx="8449958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01"/>
              </a:lnSpc>
            </a:pP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Муниципальное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дошкольное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образовательное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учреждение</a:t>
            </a:r>
            <a:endParaRPr lang="en-US" sz="1644" dirty="0">
              <a:solidFill>
                <a:srgbClr val="000000"/>
              </a:solidFill>
              <a:latin typeface="IreneFlorentina Bold Italics"/>
            </a:endParaRPr>
          </a:p>
          <a:p>
            <a:pPr algn="r">
              <a:lnSpc>
                <a:spcPts val="2301"/>
              </a:lnSpc>
            </a:pP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«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Детский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сад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№ 93 </a:t>
            </a:r>
            <a:r>
              <a:rPr lang="en-US" dirty="0" err="1">
                <a:solidFill>
                  <a:srgbClr val="000000"/>
                </a:solidFill>
                <a:latin typeface="IreneFlorentina Bold Italics"/>
              </a:rPr>
              <a:t>комбинированного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1644" dirty="0" err="1">
                <a:solidFill>
                  <a:srgbClr val="000000"/>
                </a:solidFill>
                <a:latin typeface="IreneFlorentina Bold Italics"/>
              </a:rPr>
              <a:t>вида</a:t>
            </a:r>
            <a:r>
              <a:rPr lang="en-US" sz="1644" dirty="0">
                <a:solidFill>
                  <a:srgbClr val="000000"/>
                </a:solidFill>
                <a:latin typeface="IreneFlorentina Bold Italics"/>
              </a:rPr>
              <a:t> »</a:t>
            </a:r>
          </a:p>
          <a:p>
            <a:pPr algn="r">
              <a:lnSpc>
                <a:spcPts val="2301"/>
              </a:lnSpc>
              <a:spcBef>
                <a:spcPct val="0"/>
              </a:spcBef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8809342" y="6863836"/>
            <a:ext cx="8449958" cy="31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81"/>
              </a:lnSpc>
              <a:spcBef>
                <a:spcPct val="0"/>
              </a:spcBef>
            </a:pPr>
            <a:r>
              <a:rPr lang="en-US" sz="1844" dirty="0" err="1">
                <a:solidFill>
                  <a:srgbClr val="000000"/>
                </a:solidFill>
                <a:latin typeface="IreneFlorentina Bold Italics"/>
              </a:rPr>
              <a:t>Составил</a:t>
            </a:r>
            <a:r>
              <a:rPr lang="en-US" sz="1844" dirty="0">
                <a:solidFill>
                  <a:srgbClr val="000000"/>
                </a:solidFill>
                <a:latin typeface="IreneFlorentina Bold Itali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8633" y="341647"/>
            <a:ext cx="1020134" cy="102013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31169" y="8859769"/>
            <a:ext cx="797061" cy="79706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9059" y="774787"/>
            <a:ext cx="507826" cy="50782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29700" y="851714"/>
            <a:ext cx="8229600" cy="82296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394558" y="1216587"/>
            <a:ext cx="7499883" cy="7499853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r="-50212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748317"/>
            <a:ext cx="8115300" cy="193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8000" b="1" dirty="0">
                <a:solidFill>
                  <a:srgbClr val="E40E55"/>
                </a:solidFill>
                <a:latin typeface="Bobby Jones Soft"/>
              </a:rPr>
              <a:t>НОВИЗНА</a:t>
            </a:r>
          </a:p>
          <a:p>
            <a:pPr>
              <a:lnSpc>
                <a:spcPts val="7280"/>
              </a:lnSpc>
            </a:pPr>
            <a:r>
              <a:rPr lang="en-US" sz="8000" b="1" dirty="0">
                <a:solidFill>
                  <a:srgbClr val="E40E55"/>
                </a:solidFill>
                <a:latin typeface="Bobby Jones Soft"/>
              </a:rPr>
              <a:t>ПРОГРАММЫ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604909"/>
            <a:ext cx="7454254" cy="4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IreneFlorentina Bold Italics"/>
              </a:rPr>
              <a:t>«Правополушарное рисование - это "включение" творческого правополушарного режима работы мозга через технику экспресс-рисования и обучение воспитанников приёмам, позволяющим осознанно включать и длительно удерживать состояние вдохновения.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73021" y="9493329"/>
            <a:ext cx="72308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reneFlorentina Bold Italics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1713347" y="5210526"/>
            <a:ext cx="2445757" cy="24457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1028700" y="4147154"/>
            <a:ext cx="2445757" cy="24457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1484" y="1701397"/>
            <a:ext cx="2445757" cy="24457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80163" y="2771701"/>
            <a:ext cx="2445757" cy="24457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209777" y="1701397"/>
            <a:ext cx="2445757" cy="24457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281283" y="-3037235"/>
            <a:ext cx="536703" cy="4759752"/>
            <a:chOff x="0" y="0"/>
            <a:chExt cx="127499" cy="11307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499" cy="1130722"/>
            </a:xfrm>
            <a:custGeom>
              <a:avLst/>
              <a:gdLst/>
              <a:ahLst/>
              <a:cxnLst/>
              <a:rect l="l" t="t" r="r" b="b"/>
              <a:pathLst>
                <a:path w="127499" h="1130722">
                  <a:moveTo>
                    <a:pt x="0" y="0"/>
                  </a:moveTo>
                  <a:lnTo>
                    <a:pt x="127499" y="0"/>
                  </a:lnTo>
                  <a:lnTo>
                    <a:pt x="127499" y="1130722"/>
                  </a:lnTo>
                  <a:lnTo>
                    <a:pt x="0" y="1130722"/>
                  </a:ln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17985" y="-3037235"/>
            <a:ext cx="858669" cy="4759752"/>
            <a:chOff x="0" y="0"/>
            <a:chExt cx="203985" cy="11307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3985" cy="1130722"/>
            </a:xfrm>
            <a:custGeom>
              <a:avLst/>
              <a:gdLst/>
              <a:ahLst/>
              <a:cxnLst/>
              <a:rect l="l" t="t" r="r" b="b"/>
              <a:pathLst>
                <a:path w="203985" h="1130722">
                  <a:moveTo>
                    <a:pt x="0" y="0"/>
                  </a:moveTo>
                  <a:lnTo>
                    <a:pt x="203985" y="0"/>
                  </a:lnTo>
                  <a:lnTo>
                    <a:pt x="203985" y="1130722"/>
                  </a:lnTo>
                  <a:lnTo>
                    <a:pt x="0" y="1130722"/>
                  </a:ln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25544" y="1028700"/>
            <a:ext cx="8811669" cy="9682238"/>
            <a:chOff x="0" y="0"/>
            <a:chExt cx="660400" cy="7256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725646"/>
            </a:xfrm>
            <a:custGeom>
              <a:avLst/>
              <a:gdLst/>
              <a:ahLst/>
              <a:cxnLst/>
              <a:rect l="l" t="t" r="r" b="b"/>
              <a:pathLst>
                <a:path w="660400" h="72564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566"/>
                  </a:cubicBezTo>
                  <a:lnTo>
                    <a:pt x="660400" y="725646"/>
                  </a:lnTo>
                  <a:lnTo>
                    <a:pt x="0" y="725646"/>
                  </a:lnTo>
                  <a:lnTo>
                    <a:pt x="0" y="32686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59336" y="4351733"/>
            <a:ext cx="5708022" cy="6411904"/>
            <a:chOff x="0" y="0"/>
            <a:chExt cx="812800" cy="913030"/>
          </a:xfrm>
        </p:grpSpPr>
        <p:sp>
          <p:nvSpPr>
            <p:cNvPr id="18" name="Freeform 18"/>
            <p:cNvSpPr/>
            <p:nvPr/>
          </p:nvSpPr>
          <p:spPr>
            <a:xfrm>
              <a:off x="-48078" y="0"/>
              <a:ext cx="908956" cy="913030"/>
            </a:xfrm>
            <a:custGeom>
              <a:avLst/>
              <a:gdLst/>
              <a:ahLst/>
              <a:cxnLst/>
              <a:rect l="l" t="t" r="r" b="b"/>
              <a:pathLst>
                <a:path w="908956" h="913030">
                  <a:moveTo>
                    <a:pt x="454478" y="0"/>
                  </a:moveTo>
                  <a:cubicBezTo>
                    <a:pt x="705807" y="1124"/>
                    <a:pt x="908956" y="205183"/>
                    <a:pt x="908956" y="456515"/>
                  </a:cubicBezTo>
                  <a:cubicBezTo>
                    <a:pt x="908956" y="707847"/>
                    <a:pt x="705807" y="911906"/>
                    <a:pt x="454478" y="913030"/>
                  </a:cubicBezTo>
                  <a:cubicBezTo>
                    <a:pt x="203149" y="911906"/>
                    <a:pt x="0" y="707847"/>
                    <a:pt x="0" y="456515"/>
                  </a:cubicBezTo>
                  <a:cubicBezTo>
                    <a:pt x="0" y="205183"/>
                    <a:pt x="203149" y="1124"/>
                    <a:pt x="454478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011059" y="5453377"/>
            <a:ext cx="4052307" cy="356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Правополушарное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рисование</a:t>
            </a:r>
            <a:r>
              <a:rPr lang="en-US" sz="2000" dirty="0">
                <a:latin typeface="Poppins Thin Bold Italics"/>
              </a:rPr>
              <a:t> (</a:t>
            </a:r>
            <a:r>
              <a:rPr lang="en-US" sz="2000" dirty="0" err="1">
                <a:latin typeface="Poppins Thin Bold Italics"/>
              </a:rPr>
              <a:t>рисование</a:t>
            </a:r>
            <a:r>
              <a:rPr lang="en-US" sz="2000" dirty="0">
                <a:latin typeface="Poppins Thin Bold Italics"/>
              </a:rPr>
              <a:t> в “П-</a:t>
            </a:r>
            <a:r>
              <a:rPr lang="en-US" sz="2000" dirty="0" err="1">
                <a:latin typeface="Poppins Thin Bold Italics"/>
              </a:rPr>
              <a:t>режиме</a:t>
            </a:r>
            <a:r>
              <a:rPr lang="en-US" sz="2000" dirty="0">
                <a:latin typeface="Poppins Thin Bold Italics"/>
              </a:rPr>
              <a:t>”) - </a:t>
            </a:r>
            <a:r>
              <a:rPr lang="en-US" sz="2000" dirty="0" err="1">
                <a:latin typeface="Poppins Thin Bold Italics"/>
              </a:rPr>
              <a:t>спонтанное</a:t>
            </a:r>
            <a:r>
              <a:rPr lang="en-US" sz="2000" dirty="0">
                <a:latin typeface="Poppins Thin Bold Italics"/>
              </a:rPr>
              <a:t>, </a:t>
            </a:r>
            <a:r>
              <a:rPr lang="en-US" sz="2000" dirty="0" err="1">
                <a:latin typeface="Poppins Thin Bold Italics"/>
              </a:rPr>
              <a:t>интуитивное</a:t>
            </a:r>
            <a:r>
              <a:rPr lang="en-US" sz="2000" dirty="0">
                <a:latin typeface="Poppins Thin Bold Italics"/>
              </a:rPr>
              <a:t>. </a:t>
            </a:r>
            <a:r>
              <a:rPr lang="en-US" sz="2000" dirty="0" err="1">
                <a:latin typeface="Poppins Thin Bold Italics"/>
              </a:rPr>
              <a:t>Нет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чётких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правил</a:t>
            </a:r>
            <a:r>
              <a:rPr lang="en-US" sz="2000" dirty="0">
                <a:latin typeface="Poppins Thin Bold Italics"/>
              </a:rPr>
              <a:t> - </a:t>
            </a:r>
            <a:r>
              <a:rPr lang="en-US" sz="2000" dirty="0" err="1">
                <a:latin typeface="Poppins Thin Bold Italics"/>
              </a:rPr>
              <a:t>человек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рисует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так</a:t>
            </a:r>
            <a:r>
              <a:rPr lang="en-US" sz="2000" dirty="0">
                <a:latin typeface="Poppins Thin Bold Italics"/>
              </a:rPr>
              <a:t>, </a:t>
            </a:r>
            <a:r>
              <a:rPr lang="en-US" sz="2000" dirty="0" err="1">
                <a:latin typeface="Poppins Thin Bold Italics"/>
              </a:rPr>
              <a:t>как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чувствует</a:t>
            </a:r>
            <a:r>
              <a:rPr lang="en-US" sz="2000" dirty="0">
                <a:latin typeface="Poppins Thin Bold Italics"/>
              </a:rPr>
              <a:t>. </a:t>
            </a:r>
            <a:r>
              <a:rPr lang="en-US" sz="2000" dirty="0" err="1">
                <a:latin typeface="Poppins Thin Bold Italics"/>
              </a:rPr>
              <a:t>Этому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рисованию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не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нужно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обучаться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долгие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годы</a:t>
            </a:r>
            <a:r>
              <a:rPr lang="en-US" sz="2000" dirty="0">
                <a:latin typeface="Poppins Thin Bold Italics"/>
              </a:rPr>
              <a:t>, </a:t>
            </a:r>
            <a:r>
              <a:rPr lang="en-US" sz="2000" dirty="0" err="1">
                <a:latin typeface="Poppins Thin Bold Italics"/>
              </a:rPr>
              <a:t>каждый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человек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способен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сразу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начать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рисовать</a:t>
            </a:r>
            <a:r>
              <a:rPr lang="en-US" sz="2000" dirty="0">
                <a:latin typeface="Poppins Thin Bold Italics"/>
              </a:rPr>
              <a:t> и </a:t>
            </a:r>
            <a:r>
              <a:rPr lang="en-US" sz="2000" dirty="0" err="1">
                <a:latin typeface="Poppins Thin Bold Italics"/>
              </a:rPr>
              <a:t>получать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положительные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эмоции</a:t>
            </a:r>
            <a:r>
              <a:rPr lang="en-US" sz="2000" dirty="0">
                <a:latin typeface="Poppins Thin Bold Italics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1626134" y="4578978"/>
            <a:ext cx="5708022" cy="6764255"/>
            <a:chOff x="0" y="0"/>
            <a:chExt cx="812800" cy="963203"/>
          </a:xfrm>
        </p:grpSpPr>
        <p:sp>
          <p:nvSpPr>
            <p:cNvPr id="22" name="Freeform 22"/>
            <p:cNvSpPr/>
            <p:nvPr/>
          </p:nvSpPr>
          <p:spPr>
            <a:xfrm>
              <a:off x="-73053" y="0"/>
              <a:ext cx="958906" cy="963204"/>
            </a:xfrm>
            <a:custGeom>
              <a:avLst/>
              <a:gdLst/>
              <a:ahLst/>
              <a:cxnLst/>
              <a:rect l="l" t="t" r="r" b="b"/>
              <a:pathLst>
                <a:path w="958906" h="963204">
                  <a:moveTo>
                    <a:pt x="479453" y="0"/>
                  </a:moveTo>
                  <a:cubicBezTo>
                    <a:pt x="744594" y="1186"/>
                    <a:pt x="958906" y="216459"/>
                    <a:pt x="958906" y="481602"/>
                  </a:cubicBezTo>
                  <a:cubicBezTo>
                    <a:pt x="958906" y="746745"/>
                    <a:pt x="744594" y="962018"/>
                    <a:pt x="479453" y="963204"/>
                  </a:cubicBezTo>
                  <a:cubicBezTo>
                    <a:pt x="214312" y="962018"/>
                    <a:pt x="0" y="746745"/>
                    <a:pt x="0" y="481602"/>
                  </a:cubicBezTo>
                  <a:cubicBezTo>
                    <a:pt x="0" y="216459"/>
                    <a:pt x="214312" y="1186"/>
                    <a:pt x="479453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678275" y="5453377"/>
            <a:ext cx="4015154" cy="357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latin typeface="Poppins Thin Bold Italics"/>
              </a:rPr>
              <a:t>Левополушарное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рисование</a:t>
            </a:r>
            <a:r>
              <a:rPr lang="en-US" sz="2000" dirty="0">
                <a:latin typeface="Poppins Thin Bold Italics"/>
              </a:rPr>
              <a:t> (</a:t>
            </a:r>
            <a:r>
              <a:rPr lang="en-US" sz="2000" dirty="0" err="1">
                <a:latin typeface="Poppins Thin Bold Italics"/>
              </a:rPr>
              <a:t>рисование</a:t>
            </a:r>
            <a:r>
              <a:rPr lang="en-US" sz="2000" dirty="0">
                <a:latin typeface="Poppins Thin Bold Italics"/>
              </a:rPr>
              <a:t> в “Л-</a:t>
            </a:r>
            <a:r>
              <a:rPr lang="en-US" sz="2000" dirty="0" err="1">
                <a:latin typeface="Poppins Thin Bold Italics"/>
              </a:rPr>
              <a:t>режиме</a:t>
            </a:r>
            <a:r>
              <a:rPr lang="en-US" sz="2000" dirty="0">
                <a:latin typeface="Poppins Thin Bold Italics"/>
              </a:rPr>
              <a:t>) - </a:t>
            </a:r>
            <a:r>
              <a:rPr lang="en-US" sz="2000" dirty="0" err="1">
                <a:latin typeface="Poppins Thin Bold Italics"/>
              </a:rPr>
              <a:t>это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рисование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строгим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правилам</a:t>
            </a:r>
            <a:r>
              <a:rPr lang="en-US" sz="2000" dirty="0">
                <a:latin typeface="Poppins Thin Bold Italics"/>
              </a:rPr>
              <a:t> (</a:t>
            </a:r>
            <a:r>
              <a:rPr lang="en-US" sz="2000" dirty="0" err="1">
                <a:latin typeface="Poppins Thin Bold Italics"/>
              </a:rPr>
              <a:t>академический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рисунок</a:t>
            </a:r>
            <a:r>
              <a:rPr lang="en-US" sz="2000" dirty="0">
                <a:latin typeface="Poppins Thin Bold Italics"/>
              </a:rPr>
              <a:t>). </a:t>
            </a:r>
            <a:r>
              <a:rPr lang="en-US" sz="2000" dirty="0" err="1">
                <a:latin typeface="Poppins Thin Bold Italics"/>
              </a:rPr>
              <a:t>Ребёнок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чётко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представляет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себе</a:t>
            </a:r>
            <a:r>
              <a:rPr lang="en-US" sz="2000" dirty="0">
                <a:latin typeface="Poppins Thin Bold Italics"/>
              </a:rPr>
              <a:t>, </a:t>
            </a:r>
            <a:r>
              <a:rPr lang="en-US" sz="2000" dirty="0" err="1">
                <a:latin typeface="Poppins Thin Bold Italics"/>
              </a:rPr>
              <a:t>что</a:t>
            </a:r>
            <a:r>
              <a:rPr lang="en-US" sz="2000" dirty="0">
                <a:latin typeface="Poppins Thin Bold Italics"/>
              </a:rPr>
              <a:t> в </a:t>
            </a:r>
            <a:r>
              <a:rPr lang="en-US" sz="2000" dirty="0" err="1">
                <a:latin typeface="Poppins Thin Bold Italics"/>
              </a:rPr>
              <a:t>итоге</a:t>
            </a:r>
            <a:r>
              <a:rPr lang="en-US" sz="2000" dirty="0">
                <a:latin typeface="Poppins Thin Bold Italics"/>
              </a:rPr>
              <a:t> у </a:t>
            </a:r>
            <a:r>
              <a:rPr lang="en-US" sz="2000" dirty="0" err="1">
                <a:latin typeface="Poppins Thin Bold Italics"/>
              </a:rPr>
              <a:t>него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должно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получиться</a:t>
            </a:r>
            <a:r>
              <a:rPr lang="en-US" sz="2000" dirty="0">
                <a:latin typeface="Poppins Thin Bold Italics"/>
              </a:rPr>
              <a:t>. </a:t>
            </a:r>
            <a:r>
              <a:rPr lang="en-US" sz="2000" dirty="0" err="1">
                <a:latin typeface="Poppins Thin Bold Italics"/>
              </a:rPr>
              <a:t>Обучение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такому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рисованию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длительное</a:t>
            </a:r>
            <a:r>
              <a:rPr lang="en-US" sz="2000" dirty="0">
                <a:latin typeface="Poppins Thin Bold Italics"/>
              </a:rPr>
              <a:t> - </a:t>
            </a:r>
            <a:r>
              <a:rPr lang="en-US" sz="2000" dirty="0" err="1">
                <a:latin typeface="Poppins Thin Bold Italics"/>
              </a:rPr>
              <a:t>дети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обучаются</a:t>
            </a:r>
            <a:r>
              <a:rPr lang="en-US" sz="2000" dirty="0">
                <a:latin typeface="Poppins Thin Bold Italics"/>
              </a:rPr>
              <a:t> в </a:t>
            </a:r>
            <a:r>
              <a:rPr lang="en-US" sz="2000" dirty="0" err="1">
                <a:latin typeface="Poppins Thin Bold Italics"/>
              </a:rPr>
              <a:t>художественных</a:t>
            </a:r>
            <a:r>
              <a:rPr lang="en-US" sz="2000" dirty="0">
                <a:latin typeface="Poppins Thin Bold Italics"/>
              </a:rPr>
              <a:t> </a:t>
            </a:r>
            <a:r>
              <a:rPr lang="en-US" sz="2000" dirty="0" err="1">
                <a:latin typeface="Poppins Thin Bold Italics"/>
              </a:rPr>
              <a:t>школах</a:t>
            </a:r>
            <a:r>
              <a:rPr lang="en-US" sz="2000" dirty="0">
                <a:latin typeface="Poppins Thin Bold Italics"/>
              </a:rPr>
              <a:t>, </a:t>
            </a:r>
            <a:r>
              <a:rPr lang="en-US" sz="2000" dirty="0" err="1">
                <a:latin typeface="Poppins Thin Bold Italics"/>
              </a:rPr>
              <a:t>училищах</a:t>
            </a:r>
            <a:r>
              <a:rPr lang="en-US" sz="2000" dirty="0">
                <a:latin typeface="Poppins Thin Bold Italics"/>
              </a:rPr>
              <a:t> и </a:t>
            </a:r>
            <a:r>
              <a:rPr lang="en-US" sz="2000" dirty="0" err="1">
                <a:latin typeface="Poppins Thin Bold Italics"/>
              </a:rPr>
              <a:t>ВУЗах</a:t>
            </a:r>
            <a:r>
              <a:rPr lang="en-US" sz="2000" dirty="0">
                <a:latin typeface="Poppins Thin Bold Italics"/>
              </a:rPr>
              <a:t>.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6598178" y="3251334"/>
            <a:ext cx="2790540" cy="941954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 rot="-60864">
            <a:off x="4714576" y="2262968"/>
            <a:ext cx="6143969" cy="81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3600" b="1" spc="654" dirty="0">
                <a:solidFill>
                  <a:srgbClr val="FFFFFF"/>
                </a:solidFill>
                <a:latin typeface="Bobby Jones Soft"/>
              </a:rPr>
              <a:t>ОТЛИЧИТЕЛЬНЫЕ</a:t>
            </a:r>
          </a:p>
          <a:p>
            <a:pPr marL="0" lvl="0" indent="0" algn="ctr">
              <a:lnSpc>
                <a:spcPts val="3104"/>
              </a:lnSpc>
              <a:spcBef>
                <a:spcPct val="0"/>
              </a:spcBef>
            </a:pPr>
            <a:r>
              <a:rPr lang="en-US" sz="3600" b="1" spc="654" dirty="0">
                <a:solidFill>
                  <a:srgbClr val="FFFFFF"/>
                </a:solidFill>
                <a:latin typeface="Bobby Jones Soft"/>
              </a:rPr>
              <a:t>ОСОБЕННОСТИ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895" y="553833"/>
            <a:ext cx="8178130" cy="81781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0586" y="3173822"/>
            <a:ext cx="5080749" cy="356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latin typeface="IreneFlorentina Bold Italics"/>
              </a:rPr>
              <a:t>гармонизация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работы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правого</a:t>
            </a:r>
            <a:r>
              <a:rPr lang="en-US" sz="2000" dirty="0">
                <a:latin typeface="IreneFlorentina Bold Italics"/>
              </a:rPr>
              <a:t> и </a:t>
            </a:r>
            <a:r>
              <a:rPr lang="en-US" sz="2000" dirty="0" err="1">
                <a:latin typeface="IreneFlorentina Bold Italics"/>
              </a:rPr>
              <a:t>левого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полушарий</a:t>
            </a:r>
            <a:r>
              <a:rPr lang="en-US" sz="2000" dirty="0">
                <a:latin typeface="IreneFlorentina Bold Italics"/>
              </a:rPr>
              <a:t> с </a:t>
            </a:r>
            <a:r>
              <a:rPr lang="en-US" sz="2000" dirty="0" err="1">
                <a:latin typeface="IreneFlorentina Bold Italics"/>
              </a:rPr>
              <a:t>помощью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метода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правополушарного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рисования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не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только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раскрывает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истинный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потенциал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ребенка</a:t>
            </a:r>
            <a:r>
              <a:rPr lang="en-US" sz="2000" dirty="0">
                <a:latin typeface="IreneFlorentina Bold Italics"/>
              </a:rPr>
              <a:t> и </a:t>
            </a:r>
            <a:r>
              <a:rPr lang="en-US" sz="2000" dirty="0" err="1">
                <a:latin typeface="IreneFlorentina Bold Italics"/>
              </a:rPr>
              <a:t>помогает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ему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легче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усваивать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материал</a:t>
            </a:r>
            <a:r>
              <a:rPr lang="en-US" sz="2000" dirty="0">
                <a:latin typeface="IreneFlorentina Bold Italics"/>
              </a:rPr>
              <a:t>, </a:t>
            </a:r>
            <a:r>
              <a:rPr lang="en-US" sz="2000" dirty="0" err="1">
                <a:latin typeface="IreneFlorentina Bold Italics"/>
              </a:rPr>
              <a:t>но</a:t>
            </a:r>
            <a:r>
              <a:rPr lang="en-US" sz="2000" dirty="0">
                <a:latin typeface="IreneFlorentina Bold Italics"/>
              </a:rPr>
              <a:t> и </a:t>
            </a:r>
            <a:r>
              <a:rPr lang="en-US" sz="2000" dirty="0" err="1">
                <a:latin typeface="IreneFlorentina Bold Italics"/>
              </a:rPr>
              <a:t>бережет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от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перегрузок</a:t>
            </a:r>
            <a:r>
              <a:rPr lang="en-US" sz="2000" dirty="0">
                <a:latin typeface="IreneFlorentina Bold Italics"/>
              </a:rPr>
              <a:t> и </a:t>
            </a:r>
            <a:r>
              <a:rPr lang="en-US" sz="2000" dirty="0" err="1">
                <a:latin typeface="IreneFlorentina Bold Italics"/>
              </a:rPr>
              <a:t>стрессов</a:t>
            </a:r>
            <a:r>
              <a:rPr lang="en-US" sz="2000" dirty="0">
                <a:latin typeface="IreneFlorentina Bold Italics"/>
              </a:rPr>
              <a:t>. </a:t>
            </a:r>
            <a:r>
              <a:rPr lang="en-US" sz="2000" dirty="0" err="1">
                <a:latin typeface="IreneFlorentina Bold Italics"/>
              </a:rPr>
              <a:t>Дети</a:t>
            </a:r>
            <a:r>
              <a:rPr lang="en-US" sz="2000" dirty="0">
                <a:latin typeface="IreneFlorentina Bold Italics"/>
              </a:rPr>
              <a:t>, у </a:t>
            </a:r>
            <a:r>
              <a:rPr lang="en-US" sz="2000" dirty="0" err="1">
                <a:latin typeface="IreneFlorentina Bold Italics"/>
              </a:rPr>
              <a:t>которых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гармонизирована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работа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обоих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полушарий</a:t>
            </a:r>
            <a:r>
              <a:rPr lang="en-US" sz="2000" dirty="0">
                <a:latin typeface="IreneFlorentina Bold Italics"/>
              </a:rPr>
              <a:t>, </a:t>
            </a:r>
            <a:r>
              <a:rPr lang="en-US" sz="2000" dirty="0" err="1">
                <a:latin typeface="IreneFlorentina Bold Italics"/>
              </a:rPr>
              <a:t>меньше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устают</a:t>
            </a:r>
            <a:r>
              <a:rPr lang="en-US" sz="2000" dirty="0">
                <a:latin typeface="IreneFlorentina Bold Italics"/>
              </a:rPr>
              <a:t>, </a:t>
            </a:r>
            <a:r>
              <a:rPr lang="en-US" sz="2000" dirty="0" err="1">
                <a:latin typeface="IreneFlorentina Bold Italics"/>
              </a:rPr>
              <a:t>более</a:t>
            </a:r>
            <a:r>
              <a:rPr lang="en-US" sz="2000" dirty="0">
                <a:latin typeface="IreneFlorentina Bold Italics"/>
              </a:rPr>
              <a:t> </a:t>
            </a:r>
            <a:r>
              <a:rPr lang="en-US" sz="2000" dirty="0" err="1">
                <a:latin typeface="IreneFlorentina Bold Italics"/>
              </a:rPr>
              <a:t>работоспособны</a:t>
            </a:r>
            <a:r>
              <a:rPr lang="en-US" sz="2000" dirty="0">
                <a:latin typeface="IreneFlorentina Bold Italics"/>
              </a:rPr>
              <a:t>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495545" y="1717942"/>
            <a:ext cx="7927363" cy="247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заключается в активации правого полушария в режим творчества.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Дети просто рисуют то, что видят, не задумываясь о том, как нужно рисовать правильно. Отключение логики и рациональной оценки является результатом такого интуитивного метода творчества.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822375" y="1496179"/>
            <a:ext cx="3677171" cy="114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 err="1">
                <a:ln>
                  <a:solidFill>
                    <a:schemeClr val="bg1"/>
                  </a:solidFill>
                </a:ln>
                <a:solidFill>
                  <a:srgbClr val="FF005C"/>
                </a:solidFill>
                <a:latin typeface="Open Sans Extra Bold"/>
              </a:rPr>
              <a:t>Основные</a:t>
            </a:r>
            <a:r>
              <a:rPr lang="en-US" sz="3300" dirty="0">
                <a:ln>
                  <a:solidFill>
                    <a:schemeClr val="bg1"/>
                  </a:solidFill>
                </a:ln>
                <a:solidFill>
                  <a:srgbClr val="FF005C"/>
                </a:solidFill>
                <a:latin typeface="Open Sans Extra Bold"/>
              </a:rPr>
              <a:t> </a:t>
            </a:r>
            <a:r>
              <a:rPr lang="en-US" sz="3300" dirty="0" err="1">
                <a:ln>
                  <a:solidFill>
                    <a:schemeClr val="bg1"/>
                  </a:solidFill>
                </a:ln>
                <a:solidFill>
                  <a:srgbClr val="FF005C"/>
                </a:solidFill>
                <a:latin typeface="Open Sans Extra Bold"/>
              </a:rPr>
              <a:t>идеи</a:t>
            </a:r>
            <a:r>
              <a:rPr lang="en-US" sz="3300" dirty="0">
                <a:ln>
                  <a:solidFill>
                    <a:schemeClr val="bg1"/>
                  </a:solidFill>
                </a:ln>
                <a:solidFill>
                  <a:srgbClr val="FF005C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620"/>
              </a:lnSpc>
            </a:pPr>
            <a:r>
              <a:rPr lang="en-US" sz="3300" dirty="0" err="1">
                <a:ln>
                  <a:solidFill>
                    <a:schemeClr val="bg1"/>
                  </a:solidFill>
                </a:ln>
                <a:solidFill>
                  <a:srgbClr val="FF005C"/>
                </a:solidFill>
                <a:latin typeface="Open Sans Extra Bold"/>
              </a:rPr>
              <a:t>программы</a:t>
            </a:r>
            <a:endParaRPr lang="en-US" sz="3300" dirty="0">
              <a:ln>
                <a:solidFill>
                  <a:schemeClr val="bg1"/>
                </a:solidFill>
              </a:ln>
              <a:solidFill>
                <a:srgbClr val="FF005C"/>
              </a:solidFill>
              <a:latin typeface="Open Sans Ext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95545" y="962025"/>
            <a:ext cx="3568898" cy="56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FC6BB"/>
                </a:solidFill>
                <a:latin typeface="Open Sans Extra Bold"/>
              </a:rPr>
              <a:t>Основа метода</a:t>
            </a:r>
            <a:r>
              <a:rPr lang="en-US" sz="3300">
                <a:solidFill>
                  <a:srgbClr val="FF005C"/>
                </a:solidFill>
                <a:latin typeface="Open Sans Extra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95545" y="4333621"/>
            <a:ext cx="4826868" cy="56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38B6FF"/>
                </a:solidFill>
                <a:latin typeface="Open Sans Extra Bold"/>
              </a:rPr>
              <a:t>Особенность метода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5545" y="5261852"/>
            <a:ext cx="7927363" cy="423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использование упражнений, направленных на развитие навыков восприятия и обеспечивающих хотя бы частичное переключение на правое полушарие головного мозга, что благоприятно влияет на процесс образования в целом. Освобождая даже малую часть учебного дня от заданий (вербальных, логических) активизирующих работу левого полушария и предполагающих постоянную обработку вербальной информации, мы даем обучающимся возможность расслабиться, «побыть в тишине и спокойствии», отдохнуть от непрестанного словесного напряжения и необходимости соперничать со сверстниками в глубине и точности знаний.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3030" y="247119"/>
            <a:ext cx="1162285" cy="116228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3030" y="1755764"/>
            <a:ext cx="956709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6000" b="1" dirty="0">
                <a:solidFill>
                  <a:srgbClr val="E40E55"/>
                </a:solidFill>
                <a:latin typeface="Bobby Jones Soft"/>
              </a:rPr>
              <a:t>НАПРАВЛЕННОСТЬ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030" y="3076183"/>
            <a:ext cx="5579272" cy="61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IreneFlorentina Bold Italics"/>
              </a:rPr>
              <a:t>художественная</a:t>
            </a:r>
            <a:endParaRPr lang="en-US" sz="3499" dirty="0">
              <a:solidFill>
                <a:srgbClr val="000000"/>
              </a:solidFill>
              <a:latin typeface="IreneFlorentina Bold Italics"/>
            </a:endParaRPr>
          </a:p>
        </p:txBody>
      </p:sp>
      <p:sp>
        <p:nvSpPr>
          <p:cNvPr id="8" name="AutoShape 8"/>
          <p:cNvSpPr/>
          <p:nvPr/>
        </p:nvSpPr>
        <p:spPr>
          <a:xfrm rot="-25888">
            <a:off x="5459998" y="7072778"/>
            <a:ext cx="2529657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25888">
            <a:off x="10557756" y="2768076"/>
            <a:ext cx="2529657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25888">
            <a:off x="8008877" y="4906140"/>
            <a:ext cx="2529657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11692">
            <a:off x="13106654" y="601438"/>
            <a:ext cx="5600910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17607">
            <a:off x="-1908399" y="9220284"/>
            <a:ext cx="7406396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30097">
            <a:off x="4381502" y="8151335"/>
            <a:ext cx="2175913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-5430097">
            <a:off x="9479260" y="3846633"/>
            <a:ext cx="2175913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5430097">
            <a:off x="6930381" y="5984697"/>
            <a:ext cx="2175913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30097">
            <a:off x="12028138" y="1679995"/>
            <a:ext cx="2175913" cy="0"/>
          </a:xfrm>
          <a:prstGeom prst="line">
            <a:avLst/>
          </a:prstGeom>
          <a:ln w="38100" cap="flat">
            <a:solidFill>
              <a:srgbClr val="E40E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858926" y="7979885"/>
            <a:ext cx="3652075" cy="41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00"/>
              </a:lnSpc>
            </a:pPr>
            <a:r>
              <a:rPr lang="en-US" sz="3600" b="1" dirty="0">
                <a:solidFill>
                  <a:srgbClr val="0FC6BB"/>
                </a:solidFill>
                <a:latin typeface="Bobby Jones Soft Bold"/>
              </a:rPr>
              <a:t>ВОЗРАСТ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24390" y="3484683"/>
            <a:ext cx="365207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rgbClr val="FFAD0E"/>
                </a:solidFill>
                <a:latin typeface="Bobby Jones Soft Bold"/>
              </a:rPr>
              <a:t>ОБЪЁМ </a:t>
            </a:r>
          </a:p>
          <a:p>
            <a:pPr marL="0" lvl="0" indent="0">
              <a:lnSpc>
                <a:spcPts val="3000"/>
              </a:lnSpc>
            </a:pPr>
            <a:r>
              <a:rPr lang="en-US" sz="3600" b="1" dirty="0">
                <a:solidFill>
                  <a:srgbClr val="FFAD0E"/>
                </a:solidFill>
                <a:latin typeface="Bobby Jones Soft Bold"/>
              </a:rPr>
              <a:t>ПРОГРАММЫ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51712" y="5622747"/>
            <a:ext cx="365207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rgbClr val="E40E55"/>
                </a:solidFill>
                <a:latin typeface="Bobby Jones Soft Bold"/>
              </a:rPr>
              <a:t>СРОК</a:t>
            </a:r>
          </a:p>
          <a:p>
            <a:pPr marL="0" lvl="0" indent="0">
              <a:lnSpc>
                <a:spcPts val="3000"/>
              </a:lnSpc>
            </a:pPr>
            <a:r>
              <a:rPr lang="en-US" sz="3600" b="1" dirty="0">
                <a:solidFill>
                  <a:srgbClr val="E40E55"/>
                </a:solidFill>
                <a:latin typeface="Bobby Jones Soft Bold"/>
              </a:rPr>
              <a:t>РЕАЛИЗАЦИИ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44594" y="1785914"/>
            <a:ext cx="3652075" cy="79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00"/>
              </a:lnSpc>
            </a:pPr>
            <a:r>
              <a:rPr lang="en-US" sz="3600" b="1" dirty="0">
                <a:solidFill>
                  <a:srgbClr val="38B6FF"/>
                </a:solidFill>
                <a:latin typeface="Bobby Jones Soft Bold"/>
              </a:rPr>
              <a:t>РЕЖИМ ЗАНЯТИЙ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65073" y="7770689"/>
            <a:ext cx="1653263" cy="100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8000">
                <a:solidFill>
                  <a:srgbClr val="0FC6BB"/>
                </a:solidFill>
                <a:latin typeface="Bobby Jones Soft"/>
              </a:rPr>
              <a:t>5-7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38573" y="3465987"/>
            <a:ext cx="1443151" cy="100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8000">
                <a:solidFill>
                  <a:srgbClr val="FFAD0E"/>
                </a:solidFill>
                <a:latin typeface="Bobby Jones Soft"/>
              </a:rPr>
              <a:t>64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02554" y="5654188"/>
            <a:ext cx="1005418" cy="100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8000">
                <a:solidFill>
                  <a:srgbClr val="E40E55"/>
                </a:solidFill>
                <a:latin typeface="Bobby Jones Soft"/>
              </a:rPr>
              <a:t>1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00120" y="1360874"/>
            <a:ext cx="1422464" cy="100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8000">
                <a:solidFill>
                  <a:srgbClr val="38B6FF"/>
                </a:solidFill>
                <a:latin typeface="Bobby Jones Soft"/>
              </a:rPr>
              <a:t>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195924" y="9027635"/>
            <a:ext cx="948076" cy="94807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314790" y="4221016"/>
            <a:ext cx="507826" cy="50782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6306315"/>
            <a:ext cx="470245" cy="47024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5783" y="7948359"/>
            <a:ext cx="144315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3600" dirty="0">
                <a:solidFill>
                  <a:srgbClr val="0FC6BB"/>
                </a:solidFill>
                <a:latin typeface="Bobby Jones Soft"/>
              </a:rPr>
              <a:t>ЛЕТ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41812" y="5874019"/>
            <a:ext cx="144315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3600" dirty="0">
                <a:solidFill>
                  <a:srgbClr val="FF005C"/>
                </a:solidFill>
                <a:latin typeface="Bobby Jones Soft"/>
              </a:rPr>
              <a:t>ГОД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68275" y="3719138"/>
            <a:ext cx="144315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3600" dirty="0">
                <a:solidFill>
                  <a:srgbClr val="FFAD0E"/>
                </a:solidFill>
                <a:latin typeface="Bobby Jones Soft"/>
              </a:rPr>
              <a:t>ЧАСА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436960" y="1670039"/>
            <a:ext cx="144315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3600" dirty="0">
                <a:solidFill>
                  <a:srgbClr val="38B6FF"/>
                </a:solidFill>
                <a:latin typeface="Bobby Jones Soft"/>
              </a:rPr>
              <a:t>РАЗА</a:t>
            </a:r>
          </a:p>
          <a:p>
            <a:pPr algn="ctr">
              <a:lnSpc>
                <a:spcPts val="3913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0715636" y="2246530"/>
            <a:ext cx="2164475" cy="287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2800" dirty="0">
                <a:solidFill>
                  <a:srgbClr val="38B6FF"/>
                </a:solidFill>
                <a:latin typeface="Bobby Jones Soft"/>
              </a:rPr>
              <a:t>В НЕДЕЛЮ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739278" y="7063254"/>
            <a:ext cx="1829425" cy="182942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13071" y="1932888"/>
            <a:ext cx="19500910" cy="3521891"/>
            <a:chOff x="0" y="0"/>
            <a:chExt cx="5136042" cy="927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6042" cy="927576"/>
            </a:xfrm>
            <a:custGeom>
              <a:avLst/>
              <a:gdLst/>
              <a:ahLst/>
              <a:cxnLst/>
              <a:rect l="l" t="t" r="r" b="b"/>
              <a:pathLst>
                <a:path w="5136042" h="927576">
                  <a:moveTo>
                    <a:pt x="0" y="0"/>
                  </a:moveTo>
                  <a:lnTo>
                    <a:pt x="5136042" y="0"/>
                  </a:lnTo>
                  <a:lnTo>
                    <a:pt x="5136042" y="927576"/>
                  </a:lnTo>
                  <a:lnTo>
                    <a:pt x="0" y="927576"/>
                  </a:ln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60169" y="-30398"/>
            <a:ext cx="8254136" cy="825413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973021" y="9493329"/>
            <a:ext cx="72308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reneFlorentina Bold Italics"/>
              </a:rPr>
              <a:t>17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9344" y="2697519"/>
            <a:ext cx="7181804" cy="144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6000" b="1" dirty="0">
                <a:solidFill>
                  <a:srgbClr val="FFFFFF"/>
                </a:solidFill>
                <a:latin typeface="Bobby Jones Soft"/>
              </a:rPr>
              <a:t>ЦЕЛЬ</a:t>
            </a:r>
            <a:r>
              <a:rPr lang="en-US" sz="6000" dirty="0">
                <a:solidFill>
                  <a:srgbClr val="FFFFFF"/>
                </a:solidFill>
                <a:latin typeface="Bobby Jones Soft"/>
              </a:rPr>
              <a:t> 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Bobby Jones Soft"/>
              </a:rPr>
              <a:t>ПРОГРАММЫ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9344" y="5750413"/>
            <a:ext cx="6601270" cy="423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формирование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интереса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к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эстетической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стороне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окружающей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действительности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через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воспитание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интереса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к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художественно-творческой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деятельности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развитие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эстетических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чувств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художественного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восприятия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образных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представлений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воображения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развитие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интереса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к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самостоятельной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изобразительно-творческой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деятельности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удовлетворение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потребности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самовыражении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формирование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уверенности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своих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reneFlorentina Bold Italics"/>
              </a:rPr>
              <a:t>силах</a:t>
            </a:r>
            <a:r>
              <a:rPr lang="en-US" sz="2000" dirty="0">
                <a:solidFill>
                  <a:srgbClr val="000000"/>
                </a:solidFill>
                <a:latin typeface="IreneFlorentina Bold Italics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pic>
        <p:nvPicPr>
          <p:cNvPr id="13" name="Рисунок 12" descr="девочка-transformed.png"/>
          <p:cNvPicPr>
            <a:picLocks noChangeAspect="1"/>
          </p:cNvPicPr>
          <p:nvPr/>
        </p:nvPicPr>
        <p:blipFill>
          <a:blip r:embed="rId3"/>
          <a:srcRect l="35389" r="31494"/>
          <a:stretch>
            <a:fillRect/>
          </a:stretch>
        </p:blipFill>
        <p:spPr>
          <a:xfrm>
            <a:off x="2357390" y="0"/>
            <a:ext cx="7286676" cy="1237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6" t="19087" r="1843" b="96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973021" y="9493329"/>
            <a:ext cx="72308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reneFlorentina Bold Italics"/>
              </a:rPr>
              <a:t>07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067264" y="1865109"/>
            <a:ext cx="676188" cy="6761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D49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183976"/>
            <a:ext cx="3429504" cy="423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освоить основные навыки правополушарного рисования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(восприятие краев предмета, пространства,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света и тени, целостного образа, соотношений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предметов и их частей);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686908" y="3173822"/>
            <a:ext cx="2160884" cy="212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раскрепостить, убрать и раздвинуть рамки для свободного творчества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58650" y="913222"/>
            <a:ext cx="2980652" cy="63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5000" b="1" dirty="0">
                <a:solidFill>
                  <a:srgbClr val="E40E55"/>
                </a:solidFill>
                <a:latin typeface="Bobby Jones Soft"/>
              </a:rPr>
              <a:t>ЗАДАЧИ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01183" y="3183976"/>
            <a:ext cx="2306464" cy="247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формировать творческое мышление, устойчивый интерес к художественной деятельности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58110" y="3183976"/>
            <a:ext cx="2835072" cy="212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развивать художественный вкус, фантазию, изобретательность, пространственное воображение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44502" y="7284914"/>
            <a:ext cx="3041442" cy="282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развивать желание экспериментировать, стимулируя яркие познавательные чувства: удивление, сомнение, радость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от познания нового.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9333694" y="7284914"/>
            <a:ext cx="3041442" cy="106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воспитывать художественный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вкус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22886" y="7284914"/>
            <a:ext cx="3187021" cy="141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reneFlorentina Bold Italics"/>
              </a:rPr>
              <a:t>воспитывать трудолюбие и желание добиваться успеха собственным трудом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429256" y="1865109"/>
            <a:ext cx="676188" cy="67618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D0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00089" y="1865109"/>
            <a:ext cx="676188" cy="67618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FC6B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437552" y="1865109"/>
            <a:ext cx="676188" cy="67618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500089" y="5980075"/>
            <a:ext cx="676188" cy="67618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37552" y="5980075"/>
            <a:ext cx="676188" cy="67618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E0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29256" y="5980075"/>
            <a:ext cx="676188" cy="67618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0E55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11144264" y="571468"/>
            <a:ext cx="4878284" cy="3643338"/>
          </a:xfrm>
          <a:prstGeom prst="wedgeEllipseCallout">
            <a:avLst/>
          </a:prstGeom>
          <a:solidFill>
            <a:srgbClr val="70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80004" y="2714609"/>
            <a:ext cx="12946375" cy="68453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15570" y="1214410"/>
            <a:ext cx="6611776" cy="18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6000" b="1" dirty="0">
                <a:solidFill>
                  <a:srgbClr val="FFFFFF"/>
                </a:solidFill>
                <a:latin typeface="Bobby Jones Soft"/>
              </a:rPr>
              <a:t>ФОРМА </a:t>
            </a:r>
          </a:p>
          <a:p>
            <a:pPr marL="0" lvl="0" indent="0" algn="ctr">
              <a:lnSpc>
                <a:spcPts val="728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Bobby Jones Soft"/>
              </a:rPr>
              <a:t>РАБОТЫ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1454" y="3071798"/>
            <a:ext cx="4375369" cy="59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IreneFlorentina Bold Italics"/>
              </a:rPr>
              <a:t>групповая</a:t>
            </a:r>
            <a:endParaRPr lang="en-US" sz="3600" b="1" dirty="0">
              <a:solidFill>
                <a:srgbClr val="FFFFFF"/>
              </a:solidFill>
              <a:latin typeface="IreneFlorentina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477</Words>
  <Application>Microsoft Office PowerPoint</Application>
  <PresentationFormat>Произвольный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Bobby Jones Soft</vt:lpstr>
      <vt:lpstr>IreneFlorentina Bold Italics</vt:lpstr>
      <vt:lpstr>Poppins Thin Bold Italics</vt:lpstr>
      <vt:lpstr>Open Sans Extra Bold</vt:lpstr>
      <vt:lpstr>Bobby Jones Soft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Правополушарное рисование</dc:title>
  <cp:lastModifiedBy>Надежда Ильина</cp:lastModifiedBy>
  <cp:revision>6</cp:revision>
  <dcterms:created xsi:type="dcterms:W3CDTF">2006-08-16T00:00:00Z</dcterms:created>
  <dcterms:modified xsi:type="dcterms:W3CDTF">2023-05-30T21:27:55Z</dcterms:modified>
  <dc:identifier>DAFkPEXD-YY</dc:identifier>
</cp:coreProperties>
</file>