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8288000" cy="10287000"/>
  <p:notesSz cx="6858000" cy="9144000"/>
  <p:embeddedFontLst>
    <p:embeddedFont>
      <p:font typeface="Pattaya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mo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14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9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7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7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08712" y="6560290"/>
            <a:ext cx="6616580" cy="22616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6116" y="670349"/>
            <a:ext cx="8237884" cy="84167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0744" y="4696615"/>
            <a:ext cx="9964411" cy="162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7"/>
              </a:lnSpc>
            </a:pPr>
            <a:r>
              <a:rPr lang="en-US" sz="8438">
                <a:solidFill>
                  <a:srgbClr val="F80454"/>
                </a:solidFill>
                <a:latin typeface="Pattaya"/>
              </a:rPr>
              <a:t>«РАДУГА КРАСОК»</a:t>
            </a:r>
          </a:p>
          <a:p>
            <a:pPr algn="ctr">
              <a:lnSpc>
                <a:spcPts val="5907"/>
              </a:lnSpc>
            </a:pPr>
            <a:endParaRPr dirty="0"/>
          </a:p>
        </p:txBody>
      </p:sp>
      <p:sp>
        <p:nvSpPr>
          <p:cNvPr id="5" name="TextBox 5"/>
          <p:cNvSpPr txBox="1"/>
          <p:nvPr/>
        </p:nvSpPr>
        <p:spPr>
          <a:xfrm>
            <a:off x="9660454" y="3533836"/>
            <a:ext cx="7313096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52435"/>
                </a:solidFill>
                <a:latin typeface="Pattaya"/>
              </a:rPr>
              <a:t>Дополнительная общеобразовательная программа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81794" y="7058030"/>
            <a:ext cx="5306043" cy="122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</a:pPr>
            <a:endParaRPr/>
          </a:p>
          <a:p>
            <a:pPr algn="ctr">
              <a:lnSpc>
                <a:spcPts val="2485"/>
              </a:lnSpc>
            </a:pPr>
            <a:r>
              <a:rPr lang="en-US" sz="1775">
                <a:solidFill>
                  <a:srgbClr val="152435"/>
                </a:solidFill>
                <a:latin typeface="Arimo"/>
              </a:rPr>
              <a:t>Дополнительная общеобразовательная программа</a:t>
            </a:r>
          </a:p>
          <a:p>
            <a:pPr algn="ctr">
              <a:lnSpc>
                <a:spcPts val="2485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6490978" y="9367682"/>
            <a:ext cx="5306043" cy="61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</a:pPr>
            <a:endParaRPr dirty="0"/>
          </a:p>
          <a:p>
            <a:pPr algn="ctr">
              <a:lnSpc>
                <a:spcPts val="2485"/>
              </a:lnSpc>
            </a:pPr>
            <a:r>
              <a:rPr lang="en-US" sz="1775" dirty="0" err="1">
                <a:solidFill>
                  <a:srgbClr val="152435"/>
                </a:solidFill>
                <a:latin typeface="Tex Gyre Adventor"/>
              </a:rPr>
              <a:t>г.Ухта</a:t>
            </a:r>
            <a:r>
              <a:rPr lang="en-US" sz="1775" dirty="0">
                <a:solidFill>
                  <a:srgbClr val="152435"/>
                </a:solidFill>
                <a:latin typeface="Tex Gyre Adventor"/>
              </a:rPr>
              <a:t> </a:t>
            </a:r>
            <a:r>
              <a:rPr lang="en-US" sz="1775" dirty="0" smtClean="0">
                <a:solidFill>
                  <a:srgbClr val="152435"/>
                </a:solidFill>
                <a:latin typeface="Tex Gyre Adventor"/>
              </a:rPr>
              <a:t>202</a:t>
            </a:r>
            <a:r>
              <a:rPr lang="ru-RU" sz="1775" dirty="0">
                <a:solidFill>
                  <a:srgbClr val="152435"/>
                </a:solidFill>
                <a:latin typeface="Tex Gyre Adventor"/>
              </a:rPr>
              <a:t>4</a:t>
            </a:r>
            <a:r>
              <a:rPr lang="en-US" sz="1775" dirty="0" smtClean="0">
                <a:solidFill>
                  <a:srgbClr val="152435"/>
                </a:solidFill>
                <a:latin typeface="Tex Gyre Adventor"/>
              </a:rPr>
              <a:t>г</a:t>
            </a:r>
            <a:r>
              <a:rPr lang="en-US" sz="1775" dirty="0">
                <a:solidFill>
                  <a:srgbClr val="152435"/>
                </a:solidFill>
                <a:latin typeface="Tex Gyre Advento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2024572" y="6637014"/>
            <a:ext cx="626342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создают художественные образы, используя известные способы рисования;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4889" y="8563526"/>
            <a:ext cx="4613385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различают цвета и правильно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их называют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7999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D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71292" y="2082078"/>
            <a:ext cx="6826232" cy="2333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71292" y="6822911"/>
            <a:ext cx="6789925" cy="23209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8087" y="2209761"/>
            <a:ext cx="7823304" cy="58674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52480" y="6822911"/>
            <a:ext cx="3672156" cy="272657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93307" y="1456894"/>
            <a:ext cx="8567909" cy="93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>
                <a:solidFill>
                  <a:srgbClr val="152435"/>
                </a:solidFill>
                <a:latin typeface="Pattaya"/>
              </a:rPr>
              <a:t>СОСТАВИТЕЛЬ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56633" y="3163774"/>
            <a:ext cx="391732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ru-RU" sz="2700" dirty="0" smtClean="0">
                <a:solidFill>
                  <a:srgbClr val="152435"/>
                </a:solidFill>
                <a:latin typeface="Tex Gyre Adventor Bold"/>
              </a:rPr>
              <a:t>Старший </a:t>
            </a:r>
            <a:r>
              <a:rPr lang="en-US" sz="2700" dirty="0" err="1" smtClean="0">
                <a:solidFill>
                  <a:srgbClr val="152435"/>
                </a:solidFill>
                <a:latin typeface="Tex Gyre Adventor Bold"/>
              </a:rPr>
              <a:t>воспитатель</a:t>
            </a:r>
            <a:r>
              <a:rPr lang="ru-RU" sz="2700" dirty="0" smtClean="0">
                <a:solidFill>
                  <a:srgbClr val="152435"/>
                </a:solidFill>
                <a:latin typeface="Tex Gyre Adventor Bold"/>
              </a:rPr>
              <a:t> </a:t>
            </a:r>
            <a:r>
              <a:rPr lang="ru-RU" sz="2700" dirty="0" err="1" smtClean="0">
                <a:solidFill>
                  <a:srgbClr val="152435"/>
                </a:solidFill>
                <a:latin typeface="Tex Gyre Adventor Bold"/>
              </a:rPr>
              <a:t>Шемет</a:t>
            </a:r>
            <a:r>
              <a:rPr lang="ru-RU" sz="2700" dirty="0" smtClean="0">
                <a:solidFill>
                  <a:srgbClr val="152435"/>
                </a:solidFill>
                <a:latin typeface="Tex Gyre Adventor Bold"/>
              </a:rPr>
              <a:t> И.А.</a:t>
            </a:r>
            <a:endParaRPr lang="en-US" sz="2700" dirty="0">
              <a:solidFill>
                <a:srgbClr val="152435"/>
              </a:solidFill>
              <a:latin typeface="Tex Gyre Advento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29614" y="6042713"/>
            <a:ext cx="8567909" cy="93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000">
                <a:solidFill>
                  <a:srgbClr val="152435"/>
                </a:solidFill>
                <a:latin typeface="Pattaya"/>
              </a:rPr>
              <a:t>ФОРМА КОНТРОЛЯ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56633" y="7681060"/>
            <a:ext cx="3917327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152435"/>
                </a:solidFill>
                <a:latin typeface="Tex Gyre Adventor Bold"/>
              </a:rPr>
              <a:t>Выставка детских работ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06761" y="1154869"/>
            <a:ext cx="2989957" cy="222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91803" y="4669025"/>
            <a:ext cx="4152697" cy="14194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91803" y="7162002"/>
            <a:ext cx="3932618" cy="1344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976585" y="4669025"/>
            <a:ext cx="4331472" cy="14805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54444" y="7162002"/>
            <a:ext cx="4152697" cy="1419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848546" y="4183577"/>
            <a:ext cx="2651590" cy="23897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351814" y="4309278"/>
            <a:ext cx="2840708" cy="2389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9235777">
            <a:off x="2284145" y="6539028"/>
            <a:ext cx="3037975" cy="26202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696155" y="6968768"/>
            <a:ext cx="2956371" cy="184403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145679" y="1915142"/>
            <a:ext cx="9996641" cy="1297172"/>
            <a:chOff x="0" y="0"/>
            <a:chExt cx="13328855" cy="172956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52917"/>
              <a:ext cx="13328855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000">
                  <a:solidFill>
                    <a:srgbClr val="152435"/>
                  </a:solidFill>
                  <a:latin typeface="Pattaya"/>
                </a:rPr>
                <a:t>Направленность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493978"/>
              <a:ext cx="13328855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152435"/>
                  </a:solidFill>
                  <a:latin typeface="Tex Gyre Adventor"/>
                </a:rPr>
                <a:t>художественная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62933" y="5143500"/>
            <a:ext cx="3549157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52435"/>
                </a:solidFill>
                <a:latin typeface="Tex Gyre Adventor Bold"/>
              </a:rPr>
              <a:t>Возраст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93573" y="7633255"/>
            <a:ext cx="354915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9"/>
              </a:lnSpc>
            </a:pPr>
            <a:r>
              <a:rPr lang="en-US" sz="2775">
                <a:solidFill>
                  <a:srgbClr val="152435"/>
                </a:solidFill>
                <a:latin typeface="Tex Gyre Adventor Bold"/>
              </a:rPr>
              <a:t>Количество занятий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26256" y="5193413"/>
            <a:ext cx="3549157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9"/>
              </a:lnSpc>
            </a:pPr>
            <a:r>
              <a:rPr lang="en-US" sz="2775">
                <a:solidFill>
                  <a:srgbClr val="152435"/>
                </a:solidFill>
                <a:latin typeface="Tex Gyre Adventor Bold"/>
              </a:rPr>
              <a:t>Продолжительность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26256" y="7636786"/>
            <a:ext cx="3969383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152435"/>
                </a:solidFill>
                <a:latin typeface="Tex Gyre Adventor Bold"/>
              </a:rPr>
              <a:t>Объем программы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938" y="5105813"/>
            <a:ext cx="1070757" cy="64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20</a:t>
            </a:r>
          </a:p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минут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36789" y="5119388"/>
            <a:ext cx="1070757" cy="66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4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3-4</a:t>
            </a:r>
          </a:p>
          <a:p>
            <a:pPr algn="ctr">
              <a:lnSpc>
                <a:spcPts val="2414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года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44578" y="7445111"/>
            <a:ext cx="1575028" cy="94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1 раз</a:t>
            </a:r>
          </a:p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в неделю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38962" y="7599099"/>
            <a:ext cx="1070757" cy="64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25</a:t>
            </a:r>
          </a:p>
          <a:p>
            <a:pPr algn="ctr">
              <a:lnSpc>
                <a:spcPts val="2386"/>
              </a:lnSpc>
            </a:pPr>
            <a:r>
              <a:rPr lang="en-US" sz="2775">
                <a:solidFill>
                  <a:srgbClr val="FFFFFF"/>
                </a:solidFill>
                <a:latin typeface="Tex Gyre Adventor Bold"/>
              </a:rPr>
              <a:t>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03284" y="4473380"/>
            <a:ext cx="13681431" cy="46765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23365" y="358580"/>
            <a:ext cx="332270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0523" y="493539"/>
            <a:ext cx="373932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45817" y="7258205"/>
            <a:ext cx="3672156" cy="2726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3973910" y="7258205"/>
            <a:ext cx="3672156" cy="272657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17973" y="2077864"/>
            <a:ext cx="9652054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7000">
                <a:solidFill>
                  <a:srgbClr val="152435"/>
                </a:solidFill>
                <a:latin typeface="Pattaya"/>
              </a:rPr>
              <a:t>Актуальность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02853" y="5327666"/>
            <a:ext cx="11063280" cy="292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52435"/>
                </a:solidFill>
                <a:latin typeface="Tex Gyre Adventor"/>
              </a:rPr>
              <a:t>Нетрадиционные техники – это толчок к развитию воображения, творчества, проявлению самостоятельности, инициативы, выражения индивидуальности. Применение нетрадиционных техник рисования помогает развивать у детей творческую фантазию, воображение, наблюдательность, а кроме того, приобрести особое видение мира и утонченность восприятия.</a:t>
            </a:r>
          </a:p>
          <a:p>
            <a:pPr algn="ctr">
              <a:lnSpc>
                <a:spcPts val="335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D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7823" y="2977500"/>
            <a:ext cx="17212354" cy="58834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41767" y="3685635"/>
            <a:ext cx="14464992" cy="440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52435"/>
                </a:solidFill>
                <a:latin typeface="Tex Gyre Adventor Bold"/>
              </a:rPr>
              <a:t>Нестандартные подходы к организации изобразительной деятельности. Нетрадиционные приемы рисования, необычные сочетания материалов и инструментов. Технология их выполнения, которая интересна и доступнаребенку. Оригинальное рисование без кисточки и карандаша расковывает ребенка, позволяет почувствовать краски, их характер, настроение.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1953924"/>
            <a:ext cx="3559663" cy="23671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11265" y="1010585"/>
            <a:ext cx="14665469" cy="274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0500">
                <a:solidFill>
                  <a:srgbClr val="152435"/>
                </a:solidFill>
                <a:latin typeface="Pattaya"/>
              </a:rPr>
              <a:t>ОТЛИЧИТЕЛЬНАЯ ОСОБЕННОСТЬ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50832" y="7677407"/>
            <a:ext cx="3559663" cy="23671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896179" y="1953924"/>
            <a:ext cx="3559663" cy="23671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96903" y="7677407"/>
            <a:ext cx="3559663" cy="2367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D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68948" y="5424077"/>
            <a:ext cx="12064346" cy="8264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35421" y="3086988"/>
            <a:ext cx="9596754" cy="32803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715742" y="1804465"/>
            <a:ext cx="9125736" cy="91257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771364" y="3441285"/>
            <a:ext cx="7855572" cy="250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52435"/>
                </a:solidFill>
                <a:latin typeface="Tex Gyre Adventor Bold"/>
              </a:rPr>
              <a:t>Развитие у детей художественно-творческих способностей посредством нетрадиционных техник  рисования.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8732" y="928975"/>
            <a:ext cx="9352344" cy="1408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0500">
                <a:solidFill>
                  <a:srgbClr val="152435"/>
                </a:solidFill>
                <a:latin typeface="Pattaya"/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51818" y="2849717"/>
            <a:ext cx="7321965" cy="25027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01287" y="5836166"/>
            <a:ext cx="7271435" cy="24855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9290" y="4714872"/>
            <a:ext cx="6521621" cy="22292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510404" y="2874288"/>
            <a:ext cx="7655625" cy="26168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510404" y="5738727"/>
            <a:ext cx="7853213" cy="26843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497826" y="1072793"/>
            <a:ext cx="5292347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01970" y="1085850"/>
            <a:ext cx="9652054" cy="102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10"/>
              </a:lnSpc>
            </a:pPr>
            <a:r>
              <a:rPr lang="en-US" sz="7100">
                <a:solidFill>
                  <a:srgbClr val="152435"/>
                </a:solidFill>
                <a:latin typeface="Pattaya"/>
              </a:rPr>
              <a:t>Задачи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1970" y="3082568"/>
            <a:ext cx="5357118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FFF3F3"/>
                </a:solidFill>
                <a:latin typeface="Tex Gyre Adventor"/>
              </a:rPr>
              <a:t>Познакомить с различными способами и приемами нетрадиционных техник рисования </a:t>
            </a:r>
          </a:p>
          <a:p>
            <a:pPr>
              <a:lnSpc>
                <a:spcPts val="3220"/>
              </a:lnSpc>
            </a:pPr>
            <a:r>
              <a:rPr lang="en-US" sz="2300">
                <a:solidFill>
                  <a:srgbClr val="FFF3F3"/>
                </a:solidFill>
                <a:latin typeface="Tex Gyre Adventor"/>
              </a:rPr>
              <a:t>с использованием различных изобразительных материалов.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1970" y="6299545"/>
            <a:ext cx="5357118" cy="158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30"/>
              </a:lnSpc>
              <a:spcBef>
                <a:spcPct val="0"/>
              </a:spcBef>
            </a:pPr>
            <a:r>
              <a:rPr lang="en-US" sz="2300">
                <a:solidFill>
                  <a:srgbClr val="FFF3F3"/>
                </a:solidFill>
                <a:latin typeface="Tex Gyre Adventor"/>
              </a:rPr>
              <a:t>Прививать интерес и любовь к изобразительному искусству как средству выражения чувств,отношений, приобщения к миру прекрасного.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2364" y="5221318"/>
            <a:ext cx="328614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3F3"/>
                </a:solidFill>
                <a:latin typeface="Tex Gyre Adventor"/>
              </a:rPr>
              <a:t>Развивать</a:t>
            </a:r>
            <a:r>
              <a:rPr lang="en-US" sz="2400" dirty="0">
                <a:solidFill>
                  <a:srgbClr val="FFF3F3"/>
                </a:solidFill>
                <a:latin typeface="Tex Gyre Adventor"/>
              </a:rPr>
              <a:t> </a:t>
            </a:r>
            <a:r>
              <a:rPr lang="en-US" sz="2400" dirty="0" err="1">
                <a:solidFill>
                  <a:srgbClr val="FFF3F3"/>
                </a:solidFill>
                <a:latin typeface="Tex Gyre Adventor"/>
              </a:rPr>
              <a:t>мелкую</a:t>
            </a:r>
            <a:r>
              <a:rPr lang="en-US" sz="2400" dirty="0">
                <a:solidFill>
                  <a:srgbClr val="FFF3F3"/>
                </a:solidFill>
                <a:latin typeface="Tex Gyre Adventor"/>
              </a:rPr>
              <a:t> </a:t>
            </a:r>
            <a:r>
              <a:rPr lang="en-US" sz="2400" dirty="0" err="1">
                <a:solidFill>
                  <a:srgbClr val="FFF3F3"/>
                </a:solidFill>
                <a:latin typeface="Tex Gyre Adventor"/>
              </a:rPr>
              <a:t>моторику</a:t>
            </a:r>
            <a:r>
              <a:rPr lang="en-US" sz="2400" dirty="0">
                <a:solidFill>
                  <a:srgbClr val="FFF3F3"/>
                </a:solidFill>
                <a:latin typeface="Tex Gyre Adventor"/>
              </a:rPr>
              <a:t> </a:t>
            </a:r>
            <a:r>
              <a:rPr lang="en-US" sz="2400" dirty="0" err="1">
                <a:solidFill>
                  <a:srgbClr val="FFF3F3"/>
                </a:solidFill>
                <a:latin typeface="Tex Gyre Adventor"/>
              </a:rPr>
              <a:t>рук</a:t>
            </a:r>
            <a:r>
              <a:rPr lang="en-US" sz="2400" dirty="0">
                <a:solidFill>
                  <a:srgbClr val="FFF3F3"/>
                </a:solidFill>
                <a:latin typeface="Tex Gyre Advento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34469" y="3283228"/>
            <a:ext cx="4941001" cy="160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89"/>
              </a:lnSpc>
              <a:spcBef>
                <a:spcPct val="0"/>
              </a:spcBef>
            </a:pPr>
            <a:r>
              <a:rPr lang="en-US" sz="2349">
                <a:solidFill>
                  <a:srgbClr val="FFF3F3"/>
                </a:solidFill>
                <a:latin typeface="Tex Gyre Adventor"/>
              </a:rPr>
              <a:t>Развивать творчество и фантазию, наблюдательность и вообра жение, ассоциативное мышление и любознательность.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34469" y="6434800"/>
            <a:ext cx="4941001" cy="124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24"/>
              </a:lnSpc>
              <a:spcBef>
                <a:spcPct val="0"/>
              </a:spcBef>
            </a:pPr>
            <a:r>
              <a:rPr lang="en-US" sz="2374">
                <a:solidFill>
                  <a:srgbClr val="FFF3F3"/>
                </a:solidFill>
                <a:latin typeface="Tex Gyre Adventor"/>
              </a:rPr>
              <a:t>Формировать эстетическое отношение к окружающей действительности.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199894" y="2676824"/>
            <a:ext cx="5735804" cy="19606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99894" y="5143500"/>
            <a:ext cx="5735804" cy="19606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62025" y="3347247"/>
            <a:ext cx="6475478" cy="22134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99894" y="7957875"/>
            <a:ext cx="5735804" cy="1960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346513" y="6123801"/>
            <a:ext cx="6290990" cy="2150375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47877" y="1144279"/>
            <a:ext cx="5178286" cy="7998442"/>
            <a:chOff x="0" y="0"/>
            <a:chExt cx="2192020" cy="3385820"/>
          </a:xfrm>
        </p:grpSpPr>
        <p:sp>
          <p:nvSpPr>
            <p:cNvPr id="8" name="Freeform 8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12"/>
              <a:stretch>
                <a:fillRect l="-14144" r="-40709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7228560" y="1085850"/>
            <a:ext cx="10408943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152435"/>
                </a:solidFill>
                <a:latin typeface="Pattaya"/>
              </a:rPr>
              <a:t>Планируемые результаты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84889" y="3032274"/>
            <a:ext cx="519180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300">
                <a:solidFill>
                  <a:srgbClr val="FFF3F3"/>
                </a:solidFill>
                <a:latin typeface="Tex Gyre Adventor Bold"/>
              </a:rPr>
              <a:t>значительное повышение </a:t>
            </a:r>
          </a:p>
          <a:p>
            <a:pPr>
              <a:lnSpc>
                <a:spcPts val="2760"/>
              </a:lnSpc>
            </a:pPr>
            <a:r>
              <a:rPr lang="en-US" sz="2300">
                <a:solidFill>
                  <a:srgbClr val="FFF3F3"/>
                </a:solidFill>
                <a:latin typeface="Tex Gyre Adventor Bold"/>
              </a:rPr>
              <a:t>уровня развития творческих способностей;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84889" y="5561826"/>
            <a:ext cx="5721319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появляется умение применять нетрадиционные техники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рисования;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24572" y="3704665"/>
            <a:ext cx="6365665" cy="149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владеют простейшими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техническими приемами работы 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с различным изобразительным материалом;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24572" y="6637014"/>
            <a:ext cx="626342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создают художественные образы, используя известные способы рисования;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4889" y="8563526"/>
            <a:ext cx="4613385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различают цвета и правильно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их называют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2024572" y="6637014"/>
            <a:ext cx="626342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создают художественные образы, используя известные способы рисования;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4889" y="8563526"/>
            <a:ext cx="4613385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различают цвета и правильно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их называют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2024572" y="6637014"/>
            <a:ext cx="6263428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создают художественные образы, используя известные способы рисования;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84889" y="8563526"/>
            <a:ext cx="4613385" cy="74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различают цвета и правильно</a:t>
            </a:r>
          </a:p>
          <a:p>
            <a:pPr>
              <a:lnSpc>
                <a:spcPts val="2880"/>
              </a:lnSpc>
            </a:pPr>
            <a:r>
              <a:rPr lang="en-US" sz="2400">
                <a:solidFill>
                  <a:srgbClr val="FFF3F3"/>
                </a:solidFill>
                <a:latin typeface="Tex Gyre Adventor Bold"/>
              </a:rPr>
              <a:t> их называют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51"/>
            <a:ext cx="18288000" cy="102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3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300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Pattaya</vt:lpstr>
      <vt:lpstr>Tex Gyre Adventor</vt:lpstr>
      <vt:lpstr>Calibri</vt:lpstr>
      <vt:lpstr>Tex Gyre Adventor Bold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красок</dc:title>
  <cp:lastModifiedBy>123</cp:lastModifiedBy>
  <cp:revision>4</cp:revision>
  <dcterms:created xsi:type="dcterms:W3CDTF">2006-08-16T00:00:00Z</dcterms:created>
  <dcterms:modified xsi:type="dcterms:W3CDTF">2024-08-28T13:25:42Z</dcterms:modified>
  <dc:identifier>DAFAVJPCIsQ</dc:identifier>
</cp:coreProperties>
</file>