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Fira Sans Light" panose="020B0604020202020204" charset="0"/>
      <p:regular r:id="rId14"/>
    </p:embeddedFont>
    <p:embeddedFont>
      <p:font typeface="Arimo" panose="020B0604020202020204" charset="0"/>
      <p:regular r:id="rId15"/>
    </p:embeddedFont>
    <p:embeddedFont>
      <p:font typeface="Fira Sans Light Bold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ira Sans Medium Bold" panose="020B0604020202020204" charset="0"/>
      <p:regular r:id="rId21"/>
    </p:embeddedFont>
    <p:embeddedFont>
      <p:font typeface="Fira Sans Bold" panose="020B0604020202020204" charset="0"/>
      <p:regular r:id="rId22"/>
    </p:embeddedFont>
    <p:embeddedFont>
      <p:font typeface="Fira Sans Medium" panose="020B0604020202020204" charset="0"/>
      <p:regular r:id="rId23"/>
    </p:embeddedFont>
    <p:embeddedFont>
      <p:font typeface="Fira Sans Bold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6443896" y="2185044"/>
            <a:ext cx="15607423" cy="13022513"/>
            <a:chOff x="0" y="0"/>
            <a:chExt cx="6438437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8437" cy="5372100"/>
            </a:xfrm>
            <a:custGeom>
              <a:avLst/>
              <a:gdLst/>
              <a:ahLst/>
              <a:cxnLst/>
              <a:rect l="l" t="t" r="r" b="b"/>
              <a:pathLst>
                <a:path w="6438437" h="5372100">
                  <a:moveTo>
                    <a:pt x="4887767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887768" y="5372100"/>
                  </a:lnTo>
                  <a:lnTo>
                    <a:pt x="6438437" y="2686050"/>
                  </a:lnTo>
                  <a:lnTo>
                    <a:pt x="4887767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775649" y="-4331828"/>
            <a:ext cx="15021950" cy="13008331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18668" t="-130765" r="-39058" b="-4463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6434371" y="-10855790"/>
            <a:ext cx="15712963" cy="13047924"/>
            <a:chOff x="0" y="0"/>
            <a:chExt cx="6469351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69351" cy="5372100"/>
            </a:xfrm>
            <a:custGeom>
              <a:avLst/>
              <a:gdLst/>
              <a:ahLst/>
              <a:cxnLst/>
              <a:rect l="l" t="t" r="r" b="b"/>
              <a:pathLst>
                <a:path w="6469351" h="5372100">
                  <a:moveTo>
                    <a:pt x="491868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918682" y="5372100"/>
                  </a:lnTo>
                  <a:lnTo>
                    <a:pt x="6469351" y="2686050"/>
                  </a:lnTo>
                  <a:lnTo>
                    <a:pt x="491868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752232" y="350213"/>
            <a:ext cx="4990750" cy="1526552"/>
            <a:chOff x="0" y="0"/>
            <a:chExt cx="6654334" cy="20354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1889108" cy="1078619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458478" y="85275"/>
              <a:ext cx="4195856" cy="1950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4"/>
                </a:lnSpc>
              </a:pPr>
              <a:r>
                <a:rPr lang="en-US" sz="1667">
                  <a:solidFill>
                    <a:srgbClr val="000000"/>
                  </a:solidFill>
                  <a:latin typeface="Fira Sans Bold"/>
                </a:rPr>
                <a:t>Муниципальное дошкольное образовательное учреждение </a:t>
              </a:r>
            </a:p>
            <a:p>
              <a:pPr>
                <a:lnSpc>
                  <a:spcPts val="2334"/>
                </a:lnSpc>
              </a:pPr>
              <a:r>
                <a:rPr lang="en-US" sz="1667">
                  <a:solidFill>
                    <a:srgbClr val="000000"/>
                  </a:solidFill>
                  <a:latin typeface="Arimo"/>
                </a:rPr>
                <a:t>«Детский сад № 93 комбинированного вида»</a:t>
              </a:r>
            </a:p>
            <a:p>
              <a:pPr>
                <a:lnSpc>
                  <a:spcPts val="2334"/>
                </a:lnSpc>
                <a:spcBef>
                  <a:spcPct val="0"/>
                </a:spcBef>
              </a:pPr>
              <a:endParaRPr lang="en-US" sz="1667">
                <a:solidFill>
                  <a:srgbClr val="000000"/>
                </a:solidFill>
                <a:latin typeface="Arimo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46702" y="5143500"/>
            <a:ext cx="10007848" cy="3924300"/>
            <a:chOff x="0" y="0"/>
            <a:chExt cx="13343797" cy="523240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13343797" cy="2199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934"/>
                </a:lnSpc>
              </a:pPr>
              <a:r>
                <a:rPr lang="en-US" sz="10779" spc="323">
                  <a:solidFill>
                    <a:srgbClr val="FFFFFF"/>
                  </a:solidFill>
                  <a:latin typeface="Fira Sans Bold Bold"/>
                </a:rPr>
                <a:t>"РОЛЛЕР"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375143" y="2722526"/>
              <a:ext cx="8968654" cy="2509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30"/>
                </a:lnSpc>
              </a:pPr>
              <a:r>
                <a:rPr lang="en-US" sz="3593" spc="107">
                  <a:solidFill>
                    <a:srgbClr val="FFFFFF"/>
                  </a:solidFill>
                  <a:latin typeface="Fira Sans Light Bold"/>
                </a:rPr>
                <a:t>ДОПОЛНИТЕЛЬНАЯ ОБЩЕОБРАЗОВАТЕЛЬНАЯ ПРОГРАММА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88755" y="8948559"/>
            <a:ext cx="131644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 u="none" spc="89" dirty="0" smtClean="0">
                <a:solidFill>
                  <a:srgbClr val="FFFFFF"/>
                </a:solidFill>
                <a:latin typeface="Fira Sans Light Bold"/>
              </a:rPr>
              <a:t>202</a:t>
            </a:r>
            <a:r>
              <a:rPr lang="ru-RU" sz="3000" u="none" spc="89" dirty="0" smtClean="0">
                <a:solidFill>
                  <a:srgbClr val="FFFFFF"/>
                </a:solidFill>
                <a:latin typeface="Fira Sans Light Bold"/>
              </a:rPr>
              <a:t>4</a:t>
            </a:r>
            <a:endParaRPr lang="en-US" sz="3000" u="none" spc="89" dirty="0">
              <a:solidFill>
                <a:srgbClr val="FFFFFF"/>
              </a:solidFill>
              <a:latin typeface="Fira Sans Light Bold"/>
            </a:endParaRP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r>
              <a:rPr lang="en-US" sz="3000" u="none" spc="89" dirty="0" err="1" smtClean="0">
                <a:solidFill>
                  <a:srgbClr val="FFFFFF"/>
                </a:solidFill>
                <a:latin typeface="Fira Sans Light Bold"/>
              </a:rPr>
              <a:t>г.Ух</a:t>
            </a:r>
            <a:r>
              <a:rPr lang="ru-RU" sz="3000" u="none" spc="89" dirty="0" smtClean="0">
                <a:solidFill>
                  <a:srgbClr val="FFFFFF"/>
                </a:solidFill>
                <a:latin typeface="Fira Sans Light Bold"/>
              </a:rPr>
              <a:t>т</a:t>
            </a:r>
            <a:r>
              <a:rPr lang="en-US" sz="3000" u="none" spc="89" dirty="0" smtClean="0">
                <a:solidFill>
                  <a:srgbClr val="FFFFFF"/>
                </a:solidFill>
                <a:latin typeface="Fira Sans Light Bold"/>
              </a:rPr>
              <a:t>а</a:t>
            </a:r>
            <a:endParaRPr lang="en-US" sz="3000" u="none" spc="89" dirty="0">
              <a:solidFill>
                <a:srgbClr val="FFFFFF"/>
              </a:solidFill>
              <a:latin typeface="Fira Sans Ligh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359810"/>
            <a:ext cx="17473761" cy="49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5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-550860" y="9515874"/>
            <a:ext cx="15007818" cy="1542251"/>
            <a:chOff x="0" y="0"/>
            <a:chExt cx="52276502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276505" cy="5372100"/>
            </a:xfrm>
            <a:custGeom>
              <a:avLst/>
              <a:gdLst/>
              <a:ahLst/>
              <a:cxnLst/>
              <a:rect l="l" t="t" r="r" b="b"/>
              <a:pathLst>
                <a:path w="52276505" h="5372100">
                  <a:moveTo>
                    <a:pt x="5072583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0725831" y="5372100"/>
                  </a:lnTo>
                  <a:lnTo>
                    <a:pt x="52276505" y="2686050"/>
                  </a:lnTo>
                  <a:lnTo>
                    <a:pt x="5072583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08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359810"/>
            <a:ext cx="17473761" cy="49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5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-550860" y="9515874"/>
            <a:ext cx="15007818" cy="1542251"/>
            <a:chOff x="0" y="0"/>
            <a:chExt cx="52276502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276505" cy="5372100"/>
            </a:xfrm>
            <a:custGeom>
              <a:avLst/>
              <a:gdLst/>
              <a:ahLst/>
              <a:cxnLst/>
              <a:rect l="l" t="t" r="r" b="b"/>
              <a:pathLst>
                <a:path w="52276505" h="5372100">
                  <a:moveTo>
                    <a:pt x="5072583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0725831" y="5372100"/>
                  </a:lnTo>
                  <a:lnTo>
                    <a:pt x="52276505" y="2686050"/>
                  </a:lnTo>
                  <a:lnTo>
                    <a:pt x="5072583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647700"/>
            <a:ext cx="73914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32133"/>
            <a:ext cx="10344150" cy="716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01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46429"/>
            <a:ext cx="6014733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>
                <a:solidFill>
                  <a:srgbClr val="1836B2"/>
                </a:solidFill>
                <a:latin typeface="Fira Sans Medium Bold"/>
              </a:rPr>
              <a:t>РОЛЛЕР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44000" y="1590754"/>
            <a:ext cx="7092823" cy="1935480"/>
            <a:chOff x="0" y="0"/>
            <a:chExt cx="9457097" cy="2580640"/>
          </a:xfrm>
        </p:grpSpPr>
        <p:sp>
          <p:nvSpPr>
            <p:cNvPr id="4" name="TextBox 4"/>
            <p:cNvSpPr txBox="1"/>
            <p:nvPr/>
          </p:nvSpPr>
          <p:spPr>
            <a:xfrm>
              <a:off x="0" y="876300"/>
              <a:ext cx="9457097" cy="1704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000">
                  <a:solidFill>
                    <a:srgbClr val="000000"/>
                  </a:solidFill>
                  <a:latin typeface="Fira Sans Light"/>
                </a:rPr>
                <a:t>Пак Т.В</a:t>
              </a:r>
            </a:p>
            <a:p>
              <a:pPr>
                <a:lnSpc>
                  <a:spcPts val="3120"/>
                </a:lnSpc>
              </a:pPr>
              <a:r>
                <a:rPr lang="en-US" sz="3000">
                  <a:solidFill>
                    <a:srgbClr val="000000"/>
                  </a:solidFill>
                  <a:latin typeface="Fira Sans Light"/>
                </a:rPr>
                <a:t>инструктор по физической культуре                                                 </a:t>
              </a:r>
            </a:p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9457097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105">
                  <a:solidFill>
                    <a:srgbClr val="1836B2"/>
                  </a:solidFill>
                  <a:latin typeface="Fira Sans Medium Bold"/>
                </a:rPr>
                <a:t>РАЗРАБОТЧИК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5534271"/>
            <a:ext cx="7092823" cy="1085850"/>
            <a:chOff x="0" y="0"/>
            <a:chExt cx="9457097" cy="1447800"/>
          </a:xfrm>
        </p:grpSpPr>
        <p:sp>
          <p:nvSpPr>
            <p:cNvPr id="7" name="TextBox 7"/>
            <p:cNvSpPr txBox="1"/>
            <p:nvPr/>
          </p:nvSpPr>
          <p:spPr>
            <a:xfrm>
              <a:off x="0" y="771525"/>
              <a:ext cx="945709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"/>
                </a:rPr>
                <a:t>4-7 ЛЕТ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457097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105">
                  <a:solidFill>
                    <a:srgbClr val="1836B2"/>
                  </a:solidFill>
                  <a:latin typeface="Fira Sans Medium Bold"/>
                </a:rPr>
                <a:t>ВОЗРАСТ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7174688"/>
            <a:ext cx="7092823" cy="1085850"/>
            <a:chOff x="0" y="0"/>
            <a:chExt cx="9457097" cy="144780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71525"/>
              <a:ext cx="945709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"/>
                </a:rPr>
                <a:t>3 ГОДА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9457097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105">
                  <a:solidFill>
                    <a:srgbClr val="1836B2"/>
                  </a:solidFill>
                  <a:latin typeface="Fira Sans Medium Bold"/>
                </a:rPr>
                <a:t>СРОК РЕАЛИЗАЦИИ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 flipH="1">
            <a:off x="-2195225" y="6868687"/>
            <a:ext cx="8370405" cy="47792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028700" y="1028700"/>
            <a:ext cx="1288611" cy="73575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9144000" y="3792252"/>
            <a:ext cx="7092823" cy="1085850"/>
            <a:chOff x="0" y="0"/>
            <a:chExt cx="9457097" cy="144780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771525"/>
              <a:ext cx="945709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"/>
                </a:rPr>
                <a:t>физкультурно-спортивная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9457097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105">
                  <a:solidFill>
                    <a:srgbClr val="1836B2"/>
                  </a:solidFill>
                  <a:latin typeface="Fira Sans Medium Bold"/>
                </a:rPr>
                <a:t>НАПРАВЛЕННОСТЬ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858654" y="-680491"/>
            <a:ext cx="11774707" cy="1019636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323" r="-296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524297" y="9515874"/>
            <a:ext cx="15252699" cy="1542251"/>
            <a:chOff x="0" y="0"/>
            <a:chExt cx="531294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129495" cy="5372100"/>
            </a:xfrm>
            <a:custGeom>
              <a:avLst/>
              <a:gdLst/>
              <a:ahLst/>
              <a:cxnLst/>
              <a:rect l="l" t="t" r="r" b="b"/>
              <a:pathLst>
                <a:path w="53129495" h="5372100">
                  <a:moveTo>
                    <a:pt x="515788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1578824" y="5372100"/>
                  </a:lnTo>
                  <a:lnTo>
                    <a:pt x="53129495" y="2686050"/>
                  </a:lnTo>
                  <a:lnTo>
                    <a:pt x="51578821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431101" y="1104900"/>
            <a:ext cx="9481816" cy="121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50"/>
              </a:lnSpc>
            </a:pPr>
            <a:r>
              <a:rPr lang="en-US" sz="8500">
                <a:solidFill>
                  <a:srgbClr val="1836B2"/>
                </a:solidFill>
                <a:latin typeface="Fira Sans Medium Bold"/>
              </a:rPr>
              <a:t>АКТУАЛЬНОСТЬ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084718" y="2420123"/>
            <a:ext cx="10174582" cy="6123791"/>
            <a:chOff x="0" y="0"/>
            <a:chExt cx="13566109" cy="8165055"/>
          </a:xfrm>
        </p:grpSpPr>
        <p:sp>
          <p:nvSpPr>
            <p:cNvPr id="8" name="TextBox 8"/>
            <p:cNvSpPr txBox="1"/>
            <p:nvPr/>
          </p:nvSpPr>
          <p:spPr>
            <a:xfrm>
              <a:off x="0" y="4240332"/>
              <a:ext cx="13566109" cy="3924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800" spc="14">
                  <a:solidFill>
                    <a:srgbClr val="000000"/>
                  </a:solidFill>
                  <a:latin typeface="Fira Sans Light"/>
                </a:rPr>
                <a:t>Регулярное катание на роликовых коньках тренирует и укрепляет сердечно-сосудистую, дыхательную и нервную систему, развивает вестибуляторный аппарат, выносливость и ловкость.Катание на роликовых коньках задействует все мышцы спины, живота и ног. </a:t>
              </a:r>
            </a:p>
            <a:p>
              <a:pPr algn="r">
                <a:lnSpc>
                  <a:spcPts val="3920"/>
                </a:lnSpc>
              </a:pPr>
              <a:endParaRPr lang="en-US" sz="2800" spc="14">
                <a:solidFill>
                  <a:srgbClr val="000000"/>
                </a:solidFill>
                <a:latin typeface="Fira Sans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3566109" cy="373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11"/>
                </a:lnSpc>
              </a:pPr>
              <a:r>
                <a:rPr lang="en-US" sz="2676" spc="80">
                  <a:solidFill>
                    <a:srgbClr val="A066CB"/>
                  </a:solidFill>
                  <a:latin typeface="Fira Sans Medium Bold"/>
                </a:rPr>
                <a:t>Катание на роликах – это полезное для здоровья занятие, доступное для ребенка. Роликовые коньки сочетают в себе практически все достоинства тренажеров, гимнастики, транспортного средства передвижения и активного врямяпровождения на свежем воздухе. Это период постепенной подготовки ребенка к систематическому обучению в школе.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22608"/>
            <a:ext cx="8378419" cy="2413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89"/>
              </a:lnSpc>
            </a:pPr>
            <a:r>
              <a:rPr lang="en-US" sz="8536">
                <a:solidFill>
                  <a:srgbClr val="FFFFFF"/>
                </a:solidFill>
                <a:latin typeface="Fira Sans Medium Bold"/>
              </a:rPr>
              <a:t>Отличительная особенность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5288137"/>
            <a:ext cx="9380394" cy="4063699"/>
            <a:chOff x="0" y="0"/>
            <a:chExt cx="12507192" cy="5418266"/>
          </a:xfrm>
        </p:grpSpPr>
        <p:sp>
          <p:nvSpPr>
            <p:cNvPr id="4" name="TextBox 4"/>
            <p:cNvSpPr txBox="1"/>
            <p:nvPr/>
          </p:nvSpPr>
          <p:spPr>
            <a:xfrm>
              <a:off x="0" y="2153943"/>
              <a:ext cx="12507192" cy="3264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13">
                  <a:solidFill>
                    <a:srgbClr val="FFFFFF"/>
                  </a:solidFill>
                  <a:latin typeface="Fira Sans Light"/>
                </a:rPr>
                <a:t>Методика, изложенная в данной программе, помогает обучить детей катанию на роликовых коньках  с элементами фигурного катания, позволяет расширить и разнообразить работу с детьми дошкольного возраста по развитию основных физических качеств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2507192" cy="174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16"/>
                </a:lnSpc>
              </a:pPr>
              <a:r>
                <a:rPr lang="en-US" sz="2847" spc="85">
                  <a:solidFill>
                    <a:srgbClr val="FFFFFF"/>
                  </a:solidFill>
                  <a:latin typeface="Fira Sans Medium Bold"/>
                </a:rPr>
                <a:t>В основе программы лежит опыт работы М.А. Анисимовой «Как научить ребенка кататься на роликовых коньках?»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91849" y="0"/>
            <a:ext cx="10786223" cy="10576274"/>
            <a:chOff x="0" y="0"/>
            <a:chExt cx="14381630" cy="141016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7042815"/>
              <a:ext cx="12363028" cy="705888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2018602" y="0"/>
              <a:ext cx="12363028" cy="7058883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028700" y="1028700"/>
            <a:ext cx="1288611" cy="7357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4749" y="1199662"/>
            <a:ext cx="13328078" cy="2242056"/>
            <a:chOff x="0" y="0"/>
            <a:chExt cx="17770770" cy="2989408"/>
          </a:xfrm>
        </p:grpSpPr>
        <p:sp>
          <p:nvSpPr>
            <p:cNvPr id="3" name="TextBox 3"/>
            <p:cNvSpPr txBox="1"/>
            <p:nvPr/>
          </p:nvSpPr>
          <p:spPr>
            <a:xfrm>
              <a:off x="0" y="76200"/>
              <a:ext cx="17770770" cy="1642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50"/>
                </a:lnSpc>
              </a:pPr>
              <a:r>
                <a:rPr lang="en-US" sz="8500">
                  <a:solidFill>
                    <a:srgbClr val="1836B2"/>
                  </a:solidFill>
                  <a:latin typeface="Fira Sans Medium Bold"/>
                </a:rPr>
                <a:t>Продолжительность 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033308"/>
              <a:ext cx="17770770" cy="956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19"/>
                </a:lnSpc>
              </a:pPr>
              <a:r>
                <a:rPr lang="en-US" sz="4299" spc="21">
                  <a:solidFill>
                    <a:srgbClr val="000000"/>
                  </a:solidFill>
                  <a:latin typeface="Fira Sans Medium"/>
                </a:rPr>
                <a:t> занятий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4749" y="5418685"/>
            <a:ext cx="3182473" cy="2142991"/>
            <a:chOff x="0" y="0"/>
            <a:chExt cx="4243298" cy="2857321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4243298" cy="1088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60"/>
                </a:lnSpc>
              </a:pPr>
              <a:r>
                <a:rPr lang="en-US" sz="5600">
                  <a:solidFill>
                    <a:srgbClr val="1836B2"/>
                  </a:solidFill>
                  <a:latin typeface="Fira Sans Medium Bold"/>
                </a:rPr>
                <a:t>25 минут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469846"/>
              <a:ext cx="4243298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Medium"/>
                </a:rPr>
                <a:t>средняя</a:t>
              </a:r>
            </a:p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Medium"/>
                </a:rPr>
                <a:t>группа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46482" y="5418685"/>
            <a:ext cx="3182473" cy="2142991"/>
            <a:chOff x="0" y="0"/>
            <a:chExt cx="4243298" cy="2857321"/>
          </a:xfrm>
        </p:grpSpPr>
        <p:sp>
          <p:nvSpPr>
            <p:cNvPr id="9" name="TextBox 9"/>
            <p:cNvSpPr txBox="1"/>
            <p:nvPr/>
          </p:nvSpPr>
          <p:spPr>
            <a:xfrm>
              <a:off x="0" y="47625"/>
              <a:ext cx="4243298" cy="1088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60"/>
                </a:lnSpc>
              </a:pPr>
              <a:r>
                <a:rPr lang="en-US" sz="5600">
                  <a:solidFill>
                    <a:srgbClr val="1836B2"/>
                  </a:solidFill>
                  <a:latin typeface="Fira Sans Medium Bold"/>
                </a:rPr>
                <a:t>30 минут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69846"/>
              <a:ext cx="4243298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Medium"/>
                </a:rPr>
                <a:t>старшая</a:t>
              </a:r>
            </a:p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Medium"/>
                </a:rPr>
                <a:t>группа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88215" y="5418685"/>
            <a:ext cx="3377859" cy="2142991"/>
            <a:chOff x="0" y="0"/>
            <a:chExt cx="4503812" cy="285732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7625"/>
              <a:ext cx="4503812" cy="1088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60"/>
                </a:lnSpc>
              </a:pPr>
              <a:r>
                <a:rPr lang="en-US" sz="5600">
                  <a:solidFill>
                    <a:srgbClr val="1836B2"/>
                  </a:solidFill>
                  <a:latin typeface="Fira Sans Medium Bold"/>
                </a:rPr>
                <a:t>30 минут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69846"/>
              <a:ext cx="4503812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Medium"/>
                </a:rPr>
                <a:t>подготовительная</a:t>
              </a:r>
            </a:p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Medium"/>
                </a:rPr>
                <a:t>группа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9515874"/>
            <a:ext cx="18288000" cy="1542251"/>
            <a:chOff x="0" y="0"/>
            <a:chExt cx="63702308" cy="5372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702307" cy="5372100"/>
            </a:xfrm>
            <a:custGeom>
              <a:avLst/>
              <a:gdLst/>
              <a:ahLst/>
              <a:cxnLst/>
              <a:rect l="l" t="t" r="r" b="b"/>
              <a:pathLst>
                <a:path w="63702307" h="5372100">
                  <a:moveTo>
                    <a:pt x="6215163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2151636" y="5372100"/>
                  </a:lnTo>
                  <a:lnTo>
                    <a:pt x="63702307" y="2686050"/>
                  </a:lnTo>
                  <a:lnTo>
                    <a:pt x="62151636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5521768" y="1584935"/>
            <a:ext cx="1288611" cy="735755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 rot="-5400000">
            <a:off x="4246218" y="6541932"/>
            <a:ext cx="3041268" cy="0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-5400000">
            <a:off x="9987951" y="6541932"/>
            <a:ext cx="3041268" cy="0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52411" y="2229470"/>
            <a:ext cx="11532976" cy="8242961"/>
            <a:chOff x="0" y="0"/>
            <a:chExt cx="15377301" cy="10990615"/>
          </a:xfrm>
        </p:grpSpPr>
        <p:sp>
          <p:nvSpPr>
            <p:cNvPr id="3" name="AutoShape 3"/>
            <p:cNvSpPr/>
            <p:nvPr/>
          </p:nvSpPr>
          <p:spPr>
            <a:xfrm>
              <a:off x="0" y="2953296"/>
              <a:ext cx="15377301" cy="0"/>
            </a:xfrm>
            <a:prstGeom prst="line">
              <a:avLst/>
            </a:prstGeom>
            <a:ln w="57332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5377301" cy="207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20"/>
                </a:lnSpc>
              </a:pPr>
              <a:r>
                <a:rPr lang="en-US" sz="4514" spc="22">
                  <a:solidFill>
                    <a:srgbClr val="000000"/>
                  </a:solidFill>
                  <a:latin typeface="Fira Sans Medium Bold"/>
                </a:rPr>
                <a:t>Объем Программы</a:t>
              </a:r>
            </a:p>
            <a:p>
              <a:pPr>
                <a:lnSpc>
                  <a:spcPts val="6320"/>
                </a:lnSpc>
              </a:pPr>
              <a:r>
                <a:rPr lang="en-US" sz="4514" spc="22">
                  <a:solidFill>
                    <a:srgbClr val="A066CB"/>
                  </a:solidFill>
                  <a:latin typeface="Fira Sans Medium"/>
                </a:rPr>
                <a:t>84 часа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6943290"/>
              <a:ext cx="15377301" cy="0"/>
            </a:xfrm>
            <a:prstGeom prst="line">
              <a:avLst/>
            </a:prstGeom>
            <a:ln w="57332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3887958"/>
              <a:ext cx="15377301" cy="208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20"/>
                </a:lnSpc>
              </a:pPr>
              <a:r>
                <a:rPr lang="en-US" sz="4514" spc="22">
                  <a:solidFill>
                    <a:srgbClr val="000000"/>
                  </a:solidFill>
                  <a:latin typeface="Fira Sans Medium"/>
                </a:rPr>
                <a:t>Форма организации</a:t>
              </a:r>
              <a:r>
                <a:rPr lang="en-US" sz="4514" spc="22">
                  <a:solidFill>
                    <a:srgbClr val="A066CB"/>
                  </a:solidFill>
                  <a:latin typeface="Fira Sans Medium"/>
                </a:rPr>
                <a:t> </a:t>
              </a:r>
            </a:p>
            <a:p>
              <a:pPr>
                <a:lnSpc>
                  <a:spcPts val="6320"/>
                </a:lnSpc>
              </a:pPr>
              <a:r>
                <a:rPr lang="en-US" sz="4514" spc="22">
                  <a:solidFill>
                    <a:srgbClr val="A066CB"/>
                  </a:solidFill>
                  <a:latin typeface="Fira Sans Medium"/>
                </a:rPr>
                <a:t>Групповые занятия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0933284"/>
              <a:ext cx="15377301" cy="0"/>
            </a:xfrm>
            <a:prstGeom prst="line">
              <a:avLst/>
            </a:prstGeom>
            <a:ln w="57332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028700" y="1028700"/>
            <a:ext cx="1288611" cy="73575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89132" y="2527380"/>
            <a:ext cx="5885862" cy="6044194"/>
            <a:chOff x="0" y="0"/>
            <a:chExt cx="7847816" cy="805892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6675"/>
              <a:ext cx="7847816" cy="2722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20"/>
                </a:lnSpc>
              </a:pPr>
              <a:r>
                <a:rPr lang="en-US" sz="7200">
                  <a:solidFill>
                    <a:srgbClr val="1836B2"/>
                  </a:solidFill>
                  <a:latin typeface="Fira Sans Medium Bold"/>
                </a:rPr>
                <a:t>Цель программы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115451"/>
              <a:ext cx="7847816" cy="4943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Fira Sans Light Bold"/>
                </a:rPr>
                <a:t>Обучение базовой технике катания на роликовых коньках с элементами фигурного катания, укрепление здоровья, оптимизация двигательной активности, развитие физических качеств.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2726" y="732411"/>
            <a:ext cx="13643884" cy="8822179"/>
            <a:chOff x="0" y="0"/>
            <a:chExt cx="18191846" cy="1176290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94582"/>
              <a:ext cx="18191846" cy="9868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13">
                  <a:solidFill>
                    <a:srgbClr val="FFFFFF"/>
                  </a:solidFill>
                  <a:latin typeface="Fira Sans Light"/>
                </a:rPr>
                <a:t>1.Сформировать технически правильные умения и навыки катания на роликовых коньках вперед и назад, выполнять торможение разными способами, повороты разными способами.</a:t>
              </a:r>
            </a:p>
            <a:p>
              <a:pPr>
                <a:lnSpc>
                  <a:spcPts val="3919"/>
                </a:lnSpc>
              </a:pPr>
              <a:r>
                <a:rPr lang="en-US" sz="2799" spc="6">
                  <a:solidFill>
                    <a:srgbClr val="FFFFFF"/>
                  </a:solidFill>
                  <a:latin typeface="Arimo"/>
                </a:rPr>
                <a:t>2.Содействовать развитию основных физических качеств (ловкость, точность, равновесие, выносливость).</a:t>
              </a:r>
            </a:p>
            <a:p>
              <a:pPr>
                <a:lnSpc>
                  <a:spcPts val="3919"/>
                </a:lnSpc>
              </a:pPr>
              <a:r>
                <a:rPr lang="en-US" sz="2799" spc="6">
                  <a:solidFill>
                    <a:srgbClr val="FFFFFF"/>
                  </a:solidFill>
                  <a:latin typeface="Arimo"/>
                </a:rPr>
                <a:t>3.Повысить функциональные возможности организма, укрепить дыхательную, сердечно-сосудистую систему, развитие мышц туловища и ног (формирование осанки), укрепление голеностопного сустава и мышц стопы (профилактика плоскостопия).</a:t>
              </a:r>
            </a:p>
            <a:p>
              <a:pPr>
                <a:lnSpc>
                  <a:spcPts val="3919"/>
                </a:lnSpc>
              </a:pPr>
              <a:r>
                <a:rPr lang="en-US" sz="2799" spc="6">
                  <a:solidFill>
                    <a:srgbClr val="FFFFFF"/>
                  </a:solidFill>
                  <a:latin typeface="Arimo"/>
                </a:rPr>
                <a:t>4. Воспитывать ответственность, смелость, трудолюбие.</a:t>
              </a:r>
            </a:p>
            <a:p>
              <a:pPr>
                <a:lnSpc>
                  <a:spcPts val="3919"/>
                </a:lnSpc>
              </a:pPr>
              <a:r>
                <a:rPr lang="en-US" sz="2799" spc="6">
                  <a:solidFill>
                    <a:srgbClr val="FFFFFF"/>
                  </a:solidFill>
                  <a:latin typeface="Arimo"/>
                </a:rPr>
                <a:t>5. Формировать осознанную потребность в двигательной активности, приобщать к здоровому образу жизни и привычку отдыхать активно.</a:t>
              </a:r>
            </a:p>
            <a:p>
              <a:pPr>
                <a:lnSpc>
                  <a:spcPts val="3919"/>
                </a:lnSpc>
              </a:pPr>
              <a:r>
                <a:rPr lang="en-US" sz="2799" spc="6">
                  <a:solidFill>
                    <a:srgbClr val="FFFFFF"/>
                  </a:solidFill>
                  <a:latin typeface="Arimo"/>
                </a:rPr>
                <a:t>6. Выявление наиболее одаренных и перспективных детей для дальнейших занятий в спортивных школах.</a:t>
              </a:r>
            </a:p>
            <a:p>
              <a:pPr marL="0" lvl="0" indent="0">
                <a:lnSpc>
                  <a:spcPts val="3919"/>
                </a:lnSpc>
                <a:spcBef>
                  <a:spcPct val="0"/>
                </a:spcBef>
              </a:pPr>
              <a:endParaRPr lang="en-US" sz="2799" spc="6">
                <a:solidFill>
                  <a:srgbClr val="FFFFFF"/>
                </a:solidFill>
                <a:latin typeface="Arim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425" y="-133350"/>
              <a:ext cx="18115421" cy="159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0079"/>
                </a:lnSpc>
                <a:spcBef>
                  <a:spcPct val="0"/>
                </a:spcBef>
              </a:pPr>
              <a:r>
                <a:rPr lang="en-US" sz="7199" spc="35">
                  <a:solidFill>
                    <a:srgbClr val="FFFFFF"/>
                  </a:solidFill>
                  <a:latin typeface="Fira Sans Medium"/>
                </a:rPr>
                <a:t>Задачи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4428395" y="7785277"/>
            <a:ext cx="6197599" cy="35386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417691"/>
            <a:ext cx="17473761" cy="4440717"/>
            <a:chOff x="0" y="0"/>
            <a:chExt cx="23298348" cy="5920956"/>
          </a:xfrm>
        </p:grpSpPr>
        <p:sp>
          <p:nvSpPr>
            <p:cNvPr id="3" name="TextBox 3"/>
            <p:cNvSpPr txBox="1"/>
            <p:nvPr/>
          </p:nvSpPr>
          <p:spPr>
            <a:xfrm>
              <a:off x="0" y="5256154"/>
              <a:ext cx="23298348" cy="664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75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3298348" cy="447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800" spc="84">
                  <a:solidFill>
                    <a:srgbClr val="FFFFFF"/>
                  </a:solidFill>
                  <a:latin typeface="Fira Sans Medium Bold"/>
                </a:rPr>
                <a:t>1.Снижение уровня заболеваемости, улучшение</a:t>
              </a:r>
            </a:p>
            <a:p>
              <a:pPr>
                <a:lnSpc>
                  <a:spcPts val="3360"/>
                </a:lnSpc>
              </a:pPr>
              <a:r>
                <a:rPr lang="en-US" sz="2800" spc="84">
                  <a:solidFill>
                    <a:srgbClr val="FFFFFF"/>
                  </a:solidFill>
                  <a:latin typeface="Fira Sans Medium Bold"/>
                </a:rPr>
                <a:t> показателей физического здоровья.</a:t>
              </a:r>
            </a:p>
            <a:p>
              <a:pPr>
                <a:lnSpc>
                  <a:spcPts val="3360"/>
                </a:lnSpc>
              </a:pPr>
              <a:r>
                <a:rPr lang="en-US" sz="2800" spc="84">
                  <a:solidFill>
                    <a:srgbClr val="FFFFFF"/>
                  </a:solidFill>
                  <a:latin typeface="Fira Sans Medium Bold"/>
                </a:rPr>
                <a:t>2. Приобретения навыков катания на роликовых коньках.</a:t>
              </a:r>
            </a:p>
            <a:p>
              <a:pPr>
                <a:lnSpc>
                  <a:spcPts val="3360"/>
                </a:lnSpc>
              </a:pPr>
              <a:r>
                <a:rPr lang="en-US" sz="2800" spc="84">
                  <a:solidFill>
                    <a:srgbClr val="FFFFFF"/>
                  </a:solidFill>
                  <a:latin typeface="Fira Sans Medium Bold"/>
                </a:rPr>
                <a:t>3. Приобретение знаний при катании на роликовых</a:t>
              </a:r>
            </a:p>
            <a:p>
              <a:pPr>
                <a:lnSpc>
                  <a:spcPts val="3360"/>
                </a:lnSpc>
              </a:pPr>
              <a:r>
                <a:rPr lang="en-US" sz="2800" spc="84">
                  <a:solidFill>
                    <a:srgbClr val="FFFFFF"/>
                  </a:solidFill>
                  <a:latin typeface="Fira Sans Medium Bold"/>
                </a:rPr>
                <a:t> коньках: правила и техника катания, привила безопасного</a:t>
              </a:r>
            </a:p>
            <a:p>
              <a:pPr>
                <a:lnSpc>
                  <a:spcPts val="3360"/>
                </a:lnSpc>
              </a:pPr>
              <a:r>
                <a:rPr lang="en-US" sz="2800" spc="84">
                  <a:solidFill>
                    <a:srgbClr val="FFFFFF"/>
                  </a:solidFill>
                  <a:latin typeface="Fira Sans Medium Bold"/>
                </a:rPr>
                <a:t> поведения, правила подвижных игр.</a:t>
              </a:r>
            </a:p>
            <a:p>
              <a:pPr>
                <a:lnSpc>
                  <a:spcPts val="3360"/>
                </a:lnSpc>
              </a:pPr>
              <a:r>
                <a:rPr lang="en-US" sz="2800" spc="84">
                  <a:solidFill>
                    <a:srgbClr val="FFFFFF"/>
                  </a:solidFill>
                  <a:latin typeface="Fira Sans Medium Bold"/>
                </a:rPr>
                <a:t>4. Приобретение потребности в активном отдыхе.</a:t>
              </a:r>
            </a:p>
            <a:p>
              <a:pPr>
                <a:lnSpc>
                  <a:spcPts val="3360"/>
                </a:lnSpc>
              </a:pPr>
              <a:endParaRPr lang="en-US" sz="2800" spc="84">
                <a:solidFill>
                  <a:srgbClr val="FFFFFF"/>
                </a:solidFill>
                <a:latin typeface="Fira Sans Medium Bold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82016" y="-680491"/>
            <a:ext cx="11774707" cy="10196366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2737" r="-720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550860" y="9515874"/>
            <a:ext cx="15007818" cy="1542251"/>
            <a:chOff x="0" y="0"/>
            <a:chExt cx="52276502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276505" cy="5372100"/>
            </a:xfrm>
            <a:custGeom>
              <a:avLst/>
              <a:gdLst/>
              <a:ahLst/>
              <a:cxnLst/>
              <a:rect l="l" t="t" r="r" b="b"/>
              <a:pathLst>
                <a:path w="52276505" h="5372100">
                  <a:moveTo>
                    <a:pt x="5072583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0725831" y="5372100"/>
                  </a:lnTo>
                  <a:lnTo>
                    <a:pt x="52276505" y="2686050"/>
                  </a:lnTo>
                  <a:lnTo>
                    <a:pt x="5072583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095375"/>
            <a:ext cx="6730985" cy="202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18"/>
              </a:lnSpc>
            </a:pPr>
            <a:r>
              <a:rPr lang="en-US" sz="7198" spc="-71">
                <a:solidFill>
                  <a:srgbClr val="FFFFFF"/>
                </a:solidFill>
                <a:latin typeface="Fira Sans Medium Bold"/>
              </a:rPr>
              <a:t>Планируемые результаты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359810"/>
            <a:ext cx="17473761" cy="49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5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-550860" y="9515874"/>
            <a:ext cx="15007818" cy="1542251"/>
            <a:chOff x="0" y="0"/>
            <a:chExt cx="52276502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276505" cy="5372100"/>
            </a:xfrm>
            <a:custGeom>
              <a:avLst/>
              <a:gdLst/>
              <a:ahLst/>
              <a:cxnLst/>
              <a:rect l="l" t="t" r="r" b="b"/>
              <a:pathLst>
                <a:path w="52276505" h="5372100">
                  <a:moveTo>
                    <a:pt x="5072583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0725831" y="5372100"/>
                  </a:lnTo>
                  <a:lnTo>
                    <a:pt x="52276505" y="2686050"/>
                  </a:lnTo>
                  <a:lnTo>
                    <a:pt x="5072583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1" cy="1028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480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391</Words>
  <Application>Microsoft Office PowerPoint</Application>
  <PresentationFormat>Произвольный</PresentationFormat>
  <Paragraphs>57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Fira Sans Light</vt:lpstr>
      <vt:lpstr>Arimo</vt:lpstr>
      <vt:lpstr>Fira Sans Light Bold</vt:lpstr>
      <vt:lpstr>Calibri</vt:lpstr>
      <vt:lpstr>Fira Sans Medium Bold</vt:lpstr>
      <vt:lpstr>Fira Sans Bold</vt:lpstr>
      <vt:lpstr>Fira Sans Medium</vt:lpstr>
      <vt:lpstr>Fira Sans Bold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РОЛЛЕР</dc:title>
  <cp:lastModifiedBy>123</cp:lastModifiedBy>
  <cp:revision>3</cp:revision>
  <dcterms:created xsi:type="dcterms:W3CDTF">2006-08-16T00:00:00Z</dcterms:created>
  <dcterms:modified xsi:type="dcterms:W3CDTF">2024-08-28T13:37:44Z</dcterms:modified>
  <dc:identifier>DAE9YMPf2-g</dc:identifier>
</cp:coreProperties>
</file>