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4" r:id="rId12"/>
  </p:sldIdLst>
  <p:sldSz cx="18288000" cy="10287000"/>
  <p:notesSz cx="6858000" cy="9144000"/>
  <p:embeddedFontLst>
    <p:embeddedFont>
      <p:font typeface="Arimo" panose="020B0604020202020204" charset="0"/>
      <p:regular r:id="rId13"/>
    </p:embeddedFont>
    <p:embeddedFont>
      <p:font typeface="Arimo Italics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9" d="100"/>
          <a:sy n="59" d="100"/>
        </p:scale>
        <p:origin x="-1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7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2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9.svg"/><Relationship Id="rId10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22.sv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svg"/><Relationship Id="rId7" Type="http://schemas.openxmlformats.org/officeDocument/2006/relationships/image" Target="../media/image16.png"/><Relationship Id="rId12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3.png"/><Relationship Id="rId5" Type="http://schemas.openxmlformats.org/officeDocument/2006/relationships/image" Target="../media/image9.svg"/><Relationship Id="rId10" Type="http://schemas.openxmlformats.org/officeDocument/2006/relationships/image" Target="../media/image22.jpg"/><Relationship Id="rId4" Type="http://schemas.openxmlformats.org/officeDocument/2006/relationships/image" Target="../media/image6.png"/><Relationship Id="rId9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7173656"/>
            <a:ext cx="14416683" cy="1316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60"/>
              </a:lnSpc>
            </a:pPr>
            <a:r>
              <a:rPr lang="en-US" sz="12000">
                <a:solidFill>
                  <a:srgbClr val="000000"/>
                </a:solidFill>
                <a:latin typeface="Phatt Outline Bold"/>
              </a:rPr>
              <a:t>ШАШКИ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707299" y="2136136"/>
            <a:ext cx="1679399" cy="167939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3867599" y="1263534"/>
            <a:ext cx="3391701" cy="3391701"/>
            <a:chOff x="0" y="0"/>
            <a:chExt cx="4522268" cy="4522268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261134" y="2261134"/>
              <a:ext cx="2261134" cy="226113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2261134" cy="226113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0" y="2261134"/>
              <a:ext cx="2261134" cy="2261134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2261134" y="0"/>
              <a:ext cx="2261134" cy="2261134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804215" y="2724550"/>
            <a:ext cx="4126768" cy="412676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684728">
            <a:off x="840826" y="4875056"/>
            <a:ext cx="2468595" cy="24685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3027900" y="3815535"/>
            <a:ext cx="1679399" cy="167939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028700" y="8205822"/>
            <a:ext cx="13638742" cy="916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799">
                <a:solidFill>
                  <a:srgbClr val="000000"/>
                </a:solidFill>
                <a:latin typeface="Phatt"/>
              </a:rPr>
              <a:t>Дополнительная общеобразовательная программа</a:t>
            </a:r>
          </a:p>
          <a:p>
            <a:pPr>
              <a:lnSpc>
                <a:spcPts val="364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1028700" y="990600"/>
            <a:ext cx="10581856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2100">
                <a:solidFill>
                  <a:srgbClr val="000000"/>
                </a:solidFill>
                <a:latin typeface="Telegraf Bold"/>
              </a:rPr>
              <a:t>МУНИЦИПАЛЬНОЕ ДОШКОЛЬНОЕ ОБРАЗОВАТЕЛЬНОЕ УЧРЕЖДЕНИЕ </a:t>
            </a:r>
          </a:p>
          <a:p>
            <a:pPr>
              <a:lnSpc>
                <a:spcPts val="2520"/>
              </a:lnSpc>
            </a:pPr>
            <a:r>
              <a:rPr lang="en-US" sz="2100">
                <a:solidFill>
                  <a:srgbClr val="000000"/>
                </a:solidFill>
                <a:latin typeface="Arimo"/>
              </a:rPr>
              <a:t>«Детский сад №93 комбинированного вида»</a:t>
            </a:r>
          </a:p>
          <a:p>
            <a:pPr>
              <a:lnSpc>
                <a:spcPts val="252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7526131" y="9210675"/>
            <a:ext cx="3235739" cy="926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799">
                <a:solidFill>
                  <a:srgbClr val="000000"/>
                </a:solidFill>
                <a:latin typeface="Arimo"/>
              </a:rPr>
              <a:t>г.Ухта 2022г.</a:t>
            </a:r>
          </a:p>
          <a:p>
            <a:pPr>
              <a:lnSpc>
                <a:spcPts val="364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D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66725" y="4102623"/>
            <a:ext cx="19073299" cy="9525"/>
          </a:xfrm>
          <a:prstGeom prst="rect">
            <a:avLst/>
          </a:prstGeom>
          <a:solidFill>
            <a:srgbClr val="EFE9CE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068324" y="3711900"/>
            <a:ext cx="781447" cy="7814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410800" y="3711900"/>
            <a:ext cx="781447" cy="7814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718595" y="3711900"/>
            <a:ext cx="781447" cy="7814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095753" y="3711900"/>
            <a:ext cx="781447" cy="7814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438229" y="3711900"/>
            <a:ext cx="781447" cy="781447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7440527" y="7322901"/>
            <a:ext cx="3406945" cy="2333649"/>
            <a:chOff x="0" y="0"/>
            <a:chExt cx="4542594" cy="3111531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0"/>
              <a:ext cx="2668120" cy="266812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743093" y="312031"/>
              <a:ext cx="2799501" cy="2799501"/>
            </a:xfrm>
            <a:prstGeom prst="rect">
              <a:avLst/>
            </a:prstGeom>
          </p:spPr>
        </p:pic>
      </p:grpSp>
      <p:sp>
        <p:nvSpPr>
          <p:cNvPr id="11" name="TextBox 11"/>
          <p:cNvSpPr txBox="1"/>
          <p:nvPr/>
        </p:nvSpPr>
        <p:spPr>
          <a:xfrm>
            <a:off x="3491097" y="1755172"/>
            <a:ext cx="11157655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 u="sng" spc="144" dirty="0" err="1">
                <a:solidFill>
                  <a:srgbClr val="000000"/>
                </a:solidFill>
                <a:latin typeface="Phatt Bold"/>
              </a:rPr>
              <a:t>После</a:t>
            </a:r>
            <a:r>
              <a:rPr lang="en-US" sz="4800" u="sng" spc="144" dirty="0">
                <a:solidFill>
                  <a:srgbClr val="000000"/>
                </a:solidFill>
                <a:latin typeface="Phatt Bold"/>
              </a:rPr>
              <a:t> </a:t>
            </a:r>
            <a:r>
              <a:rPr lang="en-US" sz="4800" u="sng" spc="144" dirty="0" err="1">
                <a:solidFill>
                  <a:srgbClr val="000000"/>
                </a:solidFill>
                <a:latin typeface="Phatt Bold"/>
              </a:rPr>
              <a:t>обучения</a:t>
            </a:r>
            <a:r>
              <a:rPr lang="en-US" sz="4800" u="sng" spc="144" dirty="0">
                <a:solidFill>
                  <a:srgbClr val="000000"/>
                </a:solidFill>
                <a:latin typeface="Phatt Bold"/>
              </a:rPr>
              <a:t> </a:t>
            </a:r>
            <a:r>
              <a:rPr lang="en-US" sz="4800" u="sng" spc="144" dirty="0" err="1" smtClean="0">
                <a:solidFill>
                  <a:srgbClr val="000000"/>
                </a:solidFill>
                <a:latin typeface="Phatt Bold"/>
              </a:rPr>
              <a:t>дети</a:t>
            </a:r>
            <a:r>
              <a:rPr lang="ru-RU" sz="4800" u="sng" spc="144" dirty="0" smtClean="0">
                <a:solidFill>
                  <a:srgbClr val="000000"/>
                </a:solidFill>
                <a:latin typeface="Phatt Bold"/>
              </a:rPr>
              <a:t>:</a:t>
            </a:r>
            <a:endParaRPr lang="en-US" sz="4800" u="sng" spc="144" dirty="0">
              <a:solidFill>
                <a:srgbClr val="000000"/>
              </a:solidFill>
              <a:latin typeface="Phatt Bold"/>
            </a:endParaRPr>
          </a:p>
          <a:p>
            <a:pPr algn="ctr">
              <a:lnSpc>
                <a:spcPts val="575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1028700" y="4936320"/>
            <a:ext cx="2860695" cy="1306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0"/>
              </a:lnSpc>
            </a:pPr>
            <a:r>
              <a:rPr lang="en-US" sz="1700" spc="170">
                <a:solidFill>
                  <a:srgbClr val="000000"/>
                </a:solidFill>
                <a:latin typeface="Telegraf Bold"/>
              </a:rPr>
              <a:t> НАУЧАТСЯ ЛОГИЧЕСКИ МЫСЛИТЬ.</a:t>
            </a:r>
          </a:p>
          <a:p>
            <a:pPr algn="ctr">
              <a:lnSpc>
                <a:spcPts val="255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4371176" y="4936320"/>
            <a:ext cx="2860695" cy="1954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0"/>
              </a:lnSpc>
            </a:pPr>
            <a:r>
              <a:rPr lang="en-US" sz="1700" spc="170">
                <a:solidFill>
                  <a:srgbClr val="000000"/>
                </a:solidFill>
                <a:latin typeface="Telegraf Bold"/>
              </a:rPr>
              <a:t>РАЗОВЬЮТ ВНИМАНИЕ,</a:t>
            </a:r>
          </a:p>
          <a:p>
            <a:pPr algn="ctr">
              <a:lnSpc>
                <a:spcPts val="2550"/>
              </a:lnSpc>
            </a:pPr>
            <a:r>
              <a:rPr lang="en-US" sz="1700" spc="170">
                <a:solidFill>
                  <a:srgbClr val="000000"/>
                </a:solidFill>
                <a:latin typeface="Telegraf Bold"/>
              </a:rPr>
              <a:t>ВООБРАЖЕНИЕ, ФАНТАЗИЮ, ЗРИТЕЛЬНУЮ ПАМЯТЬ.</a:t>
            </a:r>
          </a:p>
          <a:p>
            <a:pPr algn="ctr">
              <a:lnSpc>
                <a:spcPts val="255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7639577" y="4936320"/>
            <a:ext cx="2860695" cy="2449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0"/>
              </a:lnSpc>
            </a:pPr>
            <a:r>
              <a:rPr lang="en-US" sz="1700" spc="170">
                <a:solidFill>
                  <a:srgbClr val="000000"/>
                </a:solidFill>
                <a:latin typeface="Telegraf Bold"/>
              </a:rPr>
              <a:t> РАЗОВЬЮТ УМЕНИЕ</a:t>
            </a:r>
          </a:p>
          <a:p>
            <a:pPr algn="ctr">
              <a:lnSpc>
                <a:spcPts val="2550"/>
              </a:lnSpc>
            </a:pPr>
            <a:r>
              <a:rPr lang="en-US" sz="1700" spc="170">
                <a:solidFill>
                  <a:srgbClr val="000000"/>
                </a:solidFill>
                <a:latin typeface="Telegraf Bold"/>
              </a:rPr>
              <a:t>ВЗАИМО</a:t>
            </a:r>
          </a:p>
          <a:p>
            <a:pPr algn="ctr">
              <a:lnSpc>
                <a:spcPts val="2550"/>
              </a:lnSpc>
            </a:pPr>
            <a:r>
              <a:rPr lang="en-US" sz="1700" spc="170">
                <a:solidFill>
                  <a:srgbClr val="000000"/>
                </a:solidFill>
                <a:latin typeface="Telegraf Bold"/>
              </a:rPr>
              <a:t>ДЕЙСТВОВАТЬ С ПАРТНЕРОМ ПО ИГРЕ, РАБОТАТЬ</a:t>
            </a:r>
          </a:p>
          <a:p>
            <a:pPr algn="ctr">
              <a:lnSpc>
                <a:spcPts val="2550"/>
              </a:lnSpc>
            </a:pPr>
            <a:r>
              <a:rPr lang="en-US" sz="1700" spc="170">
                <a:solidFill>
                  <a:srgbClr val="000000"/>
                </a:solidFill>
                <a:latin typeface="Telegraf Bold"/>
              </a:rPr>
              <a:t>В КОМАНДЕ.</a:t>
            </a:r>
          </a:p>
          <a:p>
            <a:pPr algn="ctr">
              <a:lnSpc>
                <a:spcPts val="405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11056129" y="4936320"/>
            <a:ext cx="2860695" cy="1954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0"/>
              </a:lnSpc>
            </a:pPr>
            <a:r>
              <a:rPr lang="en-US" sz="1700" spc="170">
                <a:solidFill>
                  <a:srgbClr val="000000"/>
                </a:solidFill>
                <a:latin typeface="Telegraf Bold"/>
              </a:rPr>
              <a:t>НАУЧАТСЯ  </a:t>
            </a:r>
          </a:p>
          <a:p>
            <a:pPr algn="ctr">
              <a:lnSpc>
                <a:spcPts val="2550"/>
              </a:lnSpc>
            </a:pPr>
            <a:r>
              <a:rPr lang="en-US" sz="1700" spc="170">
                <a:solidFill>
                  <a:srgbClr val="000000"/>
                </a:solidFill>
                <a:latin typeface="Telegraf Bold"/>
              </a:rPr>
              <a:t>КУЛЬТУРЕ ВЕЖЛИВОГО И УВАЖИТЕЛЬНОГО ОБЩЕНИЯ.</a:t>
            </a:r>
          </a:p>
          <a:p>
            <a:pPr algn="ctr">
              <a:lnSpc>
                <a:spcPts val="255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4398605" y="4936320"/>
            <a:ext cx="2860695" cy="1630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0"/>
              </a:lnSpc>
            </a:pPr>
            <a:r>
              <a:rPr lang="en-US" sz="1700" spc="170">
                <a:solidFill>
                  <a:srgbClr val="000000"/>
                </a:solidFill>
                <a:latin typeface="Telegraf Bold"/>
              </a:rPr>
              <a:t>Повысят мотивированность </a:t>
            </a:r>
          </a:p>
          <a:p>
            <a:pPr algn="ctr">
              <a:lnSpc>
                <a:spcPts val="2550"/>
              </a:lnSpc>
            </a:pPr>
            <a:r>
              <a:rPr lang="en-US" sz="1700" spc="170">
                <a:solidFill>
                  <a:srgbClr val="000000"/>
                </a:solidFill>
                <a:latin typeface="Telegraf Bold"/>
              </a:rPr>
              <a:t>к занятиям </a:t>
            </a:r>
          </a:p>
          <a:p>
            <a:pPr algn="ctr">
              <a:lnSpc>
                <a:spcPts val="2550"/>
              </a:lnSpc>
            </a:pPr>
            <a:r>
              <a:rPr lang="en-US" sz="1700" spc="170">
                <a:solidFill>
                  <a:srgbClr val="000000"/>
                </a:solidFill>
                <a:latin typeface="Telegraf Bold"/>
              </a:rPr>
              <a:t>шашками.</a:t>
            </a:r>
          </a:p>
          <a:p>
            <a:pPr algn="ctr">
              <a:lnSpc>
                <a:spcPts val="255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74800" y="4985905"/>
            <a:ext cx="3391701" cy="3391701"/>
            <a:chOff x="0" y="0"/>
            <a:chExt cx="4522268" cy="452226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261134" y="2261134"/>
              <a:ext cx="2261134" cy="226113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2261134" cy="2261134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0" y="2261134"/>
              <a:ext cx="2261134" cy="226113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2261134" y="0"/>
              <a:ext cx="2261134" cy="2261134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921500" y="1225526"/>
            <a:ext cx="3449185" cy="34491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861344" y="5200968"/>
            <a:ext cx="2818613" cy="280173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1112500" y="3141186"/>
            <a:ext cx="4453197" cy="549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160"/>
              </a:lnSpc>
              <a:spcBef>
                <a:spcPct val="0"/>
              </a:spcBef>
            </a:pPr>
            <a:r>
              <a:rPr lang="en-US" sz="3200" spc="48">
                <a:solidFill>
                  <a:srgbClr val="000000"/>
                </a:solidFill>
                <a:latin typeface="Telegraf Bold"/>
              </a:rPr>
              <a:t>Форма контроля.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113613" y="3655377"/>
            <a:ext cx="4452084" cy="649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 spc="18">
                <a:solidFill>
                  <a:srgbClr val="000000"/>
                </a:solidFill>
                <a:latin typeface="Telegraf Italics"/>
              </a:rPr>
              <a:t>Участие в конкурсе</a:t>
            </a:r>
          </a:p>
          <a:p>
            <a:pPr marL="0" lvl="0" indent="0">
              <a:lnSpc>
                <a:spcPts val="2520"/>
              </a:lnSpc>
              <a:spcBef>
                <a:spcPct val="0"/>
              </a:spcBef>
            </a:pPr>
            <a:r>
              <a:rPr lang="en-US" sz="1800" spc="18">
                <a:solidFill>
                  <a:srgbClr val="000000"/>
                </a:solidFill>
                <a:latin typeface="Telegraf Italics"/>
              </a:rPr>
              <a:t>Открытые просмотры занятий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113613" y="4775861"/>
            <a:ext cx="4453197" cy="1597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160"/>
              </a:lnSpc>
              <a:spcBef>
                <a:spcPct val="0"/>
              </a:spcBef>
            </a:pPr>
            <a:r>
              <a:rPr lang="en-US" sz="3200" spc="48">
                <a:solidFill>
                  <a:srgbClr val="000000"/>
                </a:solidFill>
                <a:latin typeface="Telegraf Bold"/>
              </a:rPr>
              <a:t>Формы организации образовательного процесса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4165600" y="3717798"/>
            <a:ext cx="6702918" cy="2966339"/>
            <a:chOff x="0" y="0"/>
            <a:chExt cx="8937224" cy="3955119"/>
          </a:xfrm>
        </p:grpSpPr>
        <p:sp>
          <p:nvSpPr>
            <p:cNvPr id="13" name="TextBox 13"/>
            <p:cNvSpPr txBox="1"/>
            <p:nvPr/>
          </p:nvSpPr>
          <p:spPr>
            <a:xfrm>
              <a:off x="0" y="190500"/>
              <a:ext cx="8937224" cy="2359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480"/>
                </a:lnSpc>
              </a:pPr>
              <a:r>
                <a:rPr lang="en-US" sz="7200" spc="359" dirty="0">
                  <a:solidFill>
                    <a:srgbClr val="000000"/>
                  </a:solidFill>
                  <a:latin typeface="Phatt Outline"/>
                </a:rPr>
                <a:t>«</a:t>
              </a:r>
              <a:r>
                <a:rPr lang="en-US" sz="7200" spc="359" dirty="0" err="1">
                  <a:solidFill>
                    <a:srgbClr val="000000"/>
                  </a:solidFill>
                  <a:latin typeface="Phatt Outline"/>
                </a:rPr>
                <a:t>Шашки</a:t>
              </a:r>
              <a:r>
                <a:rPr lang="en-US" sz="7200" spc="359" dirty="0">
                  <a:solidFill>
                    <a:srgbClr val="000000"/>
                  </a:solidFill>
                  <a:latin typeface="Phatt Outline"/>
                </a:rPr>
                <a:t>»</a:t>
              </a:r>
            </a:p>
            <a:p>
              <a:pPr marL="0" lvl="0" indent="0" algn="l">
                <a:lnSpc>
                  <a:spcPts val="648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2745232"/>
              <a:ext cx="8937224" cy="12098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</a:pPr>
              <a:r>
                <a:rPr lang="en-US" sz="2799" dirty="0">
                  <a:solidFill>
                    <a:srgbClr val="000000"/>
                  </a:solidFill>
                  <a:latin typeface="Phatt"/>
                </a:rPr>
                <a:t>  Ф.И.О. </a:t>
              </a:r>
              <a:r>
                <a:rPr lang="en-US" sz="2799" dirty="0" err="1">
                  <a:solidFill>
                    <a:srgbClr val="000000"/>
                  </a:solidFill>
                  <a:latin typeface="Phatt"/>
                </a:rPr>
                <a:t>воспитатель</a:t>
              </a:r>
              <a:endParaRPr lang="en-US" sz="2799" dirty="0">
                <a:solidFill>
                  <a:srgbClr val="000000"/>
                </a:solidFill>
                <a:latin typeface="Phatt"/>
              </a:endParaRPr>
            </a:p>
            <a:p>
              <a:pPr marL="0" lvl="0" indent="0" algn="l">
                <a:lnSpc>
                  <a:spcPts val="364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1114726" y="6431248"/>
            <a:ext cx="4452084" cy="649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 spc="18">
                <a:solidFill>
                  <a:srgbClr val="000000"/>
                </a:solidFill>
                <a:latin typeface="Telegraf Italics"/>
              </a:rPr>
              <a:t>Очная</a:t>
            </a:r>
          </a:p>
          <a:p>
            <a:pPr marL="0" lvl="0" indent="0">
              <a:lnSpc>
                <a:spcPts val="2520"/>
              </a:lnSpc>
              <a:spcBef>
                <a:spcPct val="0"/>
              </a:spcBef>
            </a:pPr>
            <a:r>
              <a:rPr lang="en-US" sz="1800" spc="18">
                <a:solidFill>
                  <a:srgbClr val="000000"/>
                </a:solidFill>
                <a:latin typeface="Telegraf Italics"/>
              </a:rPr>
              <a:t>Групповые занятия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D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53242" y="-9525"/>
            <a:ext cx="3253808" cy="3253808"/>
            <a:chOff x="0" y="0"/>
            <a:chExt cx="4338410" cy="4338410"/>
          </a:xfrm>
        </p:grpSpPr>
        <p:grpSp>
          <p:nvGrpSpPr>
            <p:cNvPr id="3" name="Group 3"/>
            <p:cNvGrpSpPr/>
            <p:nvPr/>
          </p:nvGrpSpPr>
          <p:grpSpPr>
            <a:xfrm>
              <a:off x="81304" y="47349"/>
              <a:ext cx="4243711" cy="4243711"/>
              <a:chOff x="0" y="0"/>
              <a:chExt cx="1913890" cy="191389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8D07"/>
              </a:solidFill>
            </p:spPr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9205" y="2169205"/>
              <a:ext cx="2169205" cy="2169205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2169205" cy="2169205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0" y="2169205"/>
              <a:ext cx="2169205" cy="2169205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2169205" y="0"/>
              <a:ext cx="2169205" cy="2169205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6111092" y="1048325"/>
            <a:ext cx="1138108" cy="1138108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5652395" y="6767118"/>
            <a:ext cx="2055502" cy="2055502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FE9CE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28700" y="3924536"/>
            <a:ext cx="17220276" cy="4219998"/>
            <a:chOff x="0" y="0"/>
            <a:chExt cx="22960368" cy="5626664"/>
          </a:xfrm>
        </p:grpSpPr>
        <p:grpSp>
          <p:nvGrpSpPr>
            <p:cNvPr id="13" name="Group 13"/>
            <p:cNvGrpSpPr/>
            <p:nvPr/>
          </p:nvGrpSpPr>
          <p:grpSpPr>
            <a:xfrm>
              <a:off x="12217120" y="478650"/>
              <a:ext cx="2468349" cy="342849"/>
              <a:chOff x="0" y="0"/>
              <a:chExt cx="4114530" cy="5715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255270"/>
                <a:ext cx="411453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4114530" h="69850">
                    <a:moveTo>
                      <a:pt x="3823700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4114530" y="69850"/>
                    </a:lnTo>
                    <a:lnTo>
                      <a:pt x="4114530" y="0"/>
                    </a:lnTo>
                    <a:close/>
                  </a:path>
                </a:pathLst>
              </a:custGeom>
              <a:solidFill>
                <a:srgbClr val="EFE9CE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15093002" y="295275"/>
              <a:ext cx="7867365" cy="700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19"/>
                </a:lnSpc>
              </a:pPr>
              <a:r>
                <a:rPr lang="en-US" sz="3414" spc="51">
                  <a:solidFill>
                    <a:srgbClr val="000000"/>
                  </a:solidFill>
                  <a:latin typeface="Telegraf Italics"/>
                </a:rPr>
                <a:t>Возраст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095693" y="-9525"/>
              <a:ext cx="1507154" cy="1309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19"/>
                </a:lnSpc>
              </a:pPr>
              <a:r>
                <a:rPr lang="en-US" sz="3414" spc="51">
                  <a:solidFill>
                    <a:srgbClr val="000000"/>
                  </a:solidFill>
                  <a:latin typeface="Telegraf Bold Italics"/>
                </a:rPr>
                <a:t>5 – 7 лет</a:t>
              </a: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8851889" y="1887499"/>
              <a:ext cx="2468349" cy="342849"/>
              <a:chOff x="0" y="0"/>
              <a:chExt cx="4114530" cy="5715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255270"/>
                <a:ext cx="411453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4114530" h="69850">
                    <a:moveTo>
                      <a:pt x="3823700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4114530" y="69850"/>
                    </a:lnTo>
                    <a:lnTo>
                      <a:pt x="4114530" y="0"/>
                    </a:lnTo>
                    <a:close/>
                  </a:path>
                </a:pathLst>
              </a:custGeom>
              <a:solidFill>
                <a:srgbClr val="EFE9CE"/>
              </a:solid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6730462" y="1399324"/>
              <a:ext cx="1507154" cy="1309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19"/>
                </a:lnSpc>
              </a:pPr>
              <a:r>
                <a:rPr lang="en-US" sz="3414" spc="51">
                  <a:solidFill>
                    <a:srgbClr val="000000"/>
                  </a:solidFill>
                  <a:latin typeface="Telegraf Bold Italics"/>
                </a:rPr>
                <a:t>31</a:t>
              </a:r>
            </a:p>
            <a:p>
              <a:pPr algn="r">
                <a:lnSpc>
                  <a:spcPts val="3619"/>
                </a:lnSpc>
              </a:pPr>
              <a:r>
                <a:rPr lang="en-US" sz="3414" spc="51">
                  <a:solidFill>
                    <a:srgbClr val="000000"/>
                  </a:solidFill>
                  <a:latin typeface="Telegraf Bold Italics"/>
                </a:rPr>
                <a:t>час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1727771" y="1704124"/>
              <a:ext cx="7867365" cy="700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19"/>
                </a:lnSpc>
              </a:pPr>
              <a:r>
                <a:rPr lang="en-US" sz="3414" spc="51">
                  <a:solidFill>
                    <a:srgbClr val="000000"/>
                  </a:solidFill>
                  <a:latin typeface="Telegraf Italics"/>
                </a:rPr>
                <a:t>Объем Программы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5486658" y="3298866"/>
              <a:ext cx="2468349" cy="342849"/>
              <a:chOff x="0" y="0"/>
              <a:chExt cx="4114530" cy="5715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255270"/>
                <a:ext cx="411453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4114530" h="69850">
                    <a:moveTo>
                      <a:pt x="3823700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4114530" y="69850"/>
                    </a:lnTo>
                    <a:lnTo>
                      <a:pt x="4114530" y="0"/>
                    </a:lnTo>
                    <a:close/>
                  </a:path>
                </a:pathLst>
              </a:custGeom>
              <a:solidFill>
                <a:srgbClr val="EFE9CE"/>
              </a:solidFill>
            </p:spPr>
          </p:sp>
        </p:grpSp>
        <p:sp>
          <p:nvSpPr>
            <p:cNvPr id="23" name="TextBox 23"/>
            <p:cNvSpPr txBox="1"/>
            <p:nvPr/>
          </p:nvSpPr>
          <p:spPr>
            <a:xfrm>
              <a:off x="3365231" y="2810691"/>
              <a:ext cx="1507154" cy="1309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19"/>
                </a:lnSpc>
              </a:pPr>
              <a:r>
                <a:rPr lang="en-US" sz="3414" spc="51">
                  <a:solidFill>
                    <a:srgbClr val="000000"/>
                  </a:solidFill>
                  <a:latin typeface="Telegraf Bold Italics"/>
                </a:rPr>
                <a:t>1 раз</a:t>
              </a:r>
            </a:p>
            <a:p>
              <a:pPr algn="r">
                <a:lnSpc>
                  <a:spcPts val="3619"/>
                </a:lnSpc>
              </a:pPr>
              <a:endParaRPr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8362540" y="2810691"/>
              <a:ext cx="7867365" cy="1309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19"/>
                </a:lnSpc>
              </a:pPr>
              <a:r>
                <a:rPr lang="en-US" sz="3414" spc="51">
                  <a:solidFill>
                    <a:srgbClr val="000000"/>
                  </a:solidFill>
                  <a:latin typeface="Telegraf Italics"/>
                </a:rPr>
                <a:t>Количество заняятий в неделю</a:t>
              </a:r>
            </a:p>
          </p:txBody>
        </p:sp>
        <p:grpSp>
          <p:nvGrpSpPr>
            <p:cNvPr id="25" name="Group 25"/>
            <p:cNvGrpSpPr/>
            <p:nvPr/>
          </p:nvGrpSpPr>
          <p:grpSpPr>
            <a:xfrm>
              <a:off x="2121427" y="4805166"/>
              <a:ext cx="2468349" cy="342849"/>
              <a:chOff x="0" y="0"/>
              <a:chExt cx="4114530" cy="5715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255270"/>
                <a:ext cx="411453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4114530" h="69850">
                    <a:moveTo>
                      <a:pt x="3823700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4114530" y="69850"/>
                    </a:lnTo>
                    <a:lnTo>
                      <a:pt x="4114530" y="0"/>
                    </a:lnTo>
                    <a:close/>
                  </a:path>
                </a:pathLst>
              </a:custGeom>
              <a:solidFill>
                <a:srgbClr val="EFE9CE"/>
              </a:solidFill>
            </p:spPr>
          </p:sp>
        </p:grpSp>
        <p:sp>
          <p:nvSpPr>
            <p:cNvPr id="27" name="TextBox 27"/>
            <p:cNvSpPr txBox="1"/>
            <p:nvPr/>
          </p:nvSpPr>
          <p:spPr>
            <a:xfrm>
              <a:off x="0" y="4316991"/>
              <a:ext cx="1507154" cy="1309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19"/>
                </a:lnSpc>
              </a:pPr>
              <a:r>
                <a:rPr lang="en-US" sz="3414" spc="51">
                  <a:solidFill>
                    <a:srgbClr val="000000"/>
                  </a:solidFill>
                  <a:latin typeface="Telegraf Bold Italics"/>
                </a:rPr>
                <a:t>30</a:t>
              </a:r>
            </a:p>
            <a:p>
              <a:pPr algn="r">
                <a:lnSpc>
                  <a:spcPts val="3619"/>
                </a:lnSpc>
              </a:pPr>
              <a:r>
                <a:rPr lang="en-US" sz="3414" spc="51">
                  <a:solidFill>
                    <a:srgbClr val="000000"/>
                  </a:solidFill>
                  <a:latin typeface="Telegraf Bold Italics"/>
                </a:rPr>
                <a:t>мин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4997309" y="4316991"/>
              <a:ext cx="7867365" cy="1309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19"/>
                </a:lnSpc>
              </a:pPr>
              <a:r>
                <a:rPr lang="en-US" sz="3414" spc="51">
                  <a:solidFill>
                    <a:srgbClr val="000000"/>
                  </a:solidFill>
                  <a:latin typeface="Telegraf Italics"/>
                </a:rPr>
                <a:t>Продолжительноть занятий</a:t>
              </a:r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001042" y="7115765"/>
            <a:ext cx="1358208" cy="1358208"/>
          </a:xfrm>
          <a:prstGeom prst="rect">
            <a:avLst/>
          </a:prstGeom>
        </p:spPr>
      </p:pic>
      <p:sp>
        <p:nvSpPr>
          <p:cNvPr id="30" name="TextBox 30"/>
          <p:cNvSpPr txBox="1"/>
          <p:nvPr/>
        </p:nvSpPr>
        <p:spPr>
          <a:xfrm>
            <a:off x="1215454" y="1396455"/>
            <a:ext cx="12743407" cy="942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31"/>
              </a:lnSpc>
            </a:pPr>
            <a:r>
              <a:rPr lang="en-US" sz="6400">
                <a:solidFill>
                  <a:srgbClr val="000000"/>
                </a:solidFill>
                <a:latin typeface="Phatt Bold"/>
              </a:rPr>
              <a:t>Направленность программы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15454" y="2525819"/>
            <a:ext cx="8846025" cy="459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Phatt"/>
              </a:rPr>
              <a:t>социально-гуманитарная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75117">
            <a:off x="8242343" y="2426859"/>
            <a:ext cx="8871895" cy="5243437"/>
            <a:chOff x="0" y="0"/>
            <a:chExt cx="107442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744200" cy="6350000"/>
            </a:xfrm>
            <a:custGeom>
              <a:avLst/>
              <a:gdLst/>
              <a:ahLst/>
              <a:cxnLst/>
              <a:rect l="l" t="t" r="r" b="b"/>
              <a:pathLst>
                <a:path w="10744200" h="6350000">
                  <a:moveTo>
                    <a:pt x="5372100" y="0"/>
                  </a:moveTo>
                  <a:cubicBezTo>
                    <a:pt x="8338820" y="0"/>
                    <a:pt x="10744200" y="1421130"/>
                    <a:pt x="10744200" y="3175000"/>
                  </a:cubicBezTo>
                  <a:cubicBezTo>
                    <a:pt x="10744200" y="4928870"/>
                    <a:pt x="8338820" y="6350000"/>
                    <a:pt x="5372100" y="6350000"/>
                  </a:cubicBezTo>
                  <a:cubicBezTo>
                    <a:pt x="2405380" y="6350000"/>
                    <a:pt x="0" y="4928870"/>
                    <a:pt x="0" y="3175000"/>
                  </a:cubicBezTo>
                  <a:cubicBezTo>
                    <a:pt x="0" y="1421130"/>
                    <a:pt x="2405380" y="0"/>
                    <a:pt x="5372100" y="0"/>
                  </a:cubicBezTo>
                  <a:close/>
                </a:path>
              </a:pathLst>
            </a:custGeom>
            <a:blipFill>
              <a:blip r:embed="rId2"/>
              <a:stretch>
                <a:fillRect t="-9158" b="-60041"/>
              </a:stretch>
            </a:blip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526206" y="7112345"/>
            <a:ext cx="4896274" cy="16202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3990331" y="5833348"/>
            <a:ext cx="3866487" cy="386648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113464" y="6956481"/>
            <a:ext cx="1620221" cy="162022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1044575"/>
            <a:ext cx="6059019" cy="942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31"/>
              </a:lnSpc>
              <a:spcBef>
                <a:spcPct val="0"/>
              </a:spcBef>
            </a:pPr>
            <a:r>
              <a:rPr lang="en-US" sz="6400">
                <a:solidFill>
                  <a:srgbClr val="000000"/>
                </a:solidFill>
                <a:latin typeface="Phatt Bold"/>
              </a:rPr>
              <a:t>Актуальность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05092" y="2332674"/>
            <a:ext cx="6347699" cy="5359693"/>
            <a:chOff x="0" y="0"/>
            <a:chExt cx="8463599" cy="7146257"/>
          </a:xfrm>
        </p:grpSpPr>
        <p:sp>
          <p:nvSpPr>
            <p:cNvPr id="9" name="TextBox 9"/>
            <p:cNvSpPr txBox="1"/>
            <p:nvPr/>
          </p:nvSpPr>
          <p:spPr>
            <a:xfrm>
              <a:off x="0" y="-38100"/>
              <a:ext cx="8463599" cy="24290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40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000000"/>
                  </a:solidFill>
                  <a:latin typeface="Phatt"/>
                </a:rPr>
                <a:t>В нашей стране шашечная игра пользуется большой популярностью, правила просты и общедоступны.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949542"/>
              <a:ext cx="8463599" cy="41967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1800" spc="26">
                  <a:solidFill>
                    <a:srgbClr val="000000"/>
                  </a:solidFill>
                  <a:latin typeface="Telegraf"/>
                </a:rPr>
                <a:t>Ребенок, обучающийся этой игре, становиться собраннее, самокритичнее, привыкает самостоятельно думать, принимать решения, бороться до конца, не унывать при неудачах</a:t>
              </a:r>
            </a:p>
            <a:p>
              <a:pPr>
                <a:lnSpc>
                  <a:spcPts val="2520"/>
                </a:lnSpc>
              </a:pPr>
              <a:endParaRPr/>
            </a:p>
            <a:p>
              <a:pPr>
                <a:lnSpc>
                  <a:spcPts val="2520"/>
                </a:lnSpc>
              </a:pPr>
              <a:r>
                <a:rPr lang="en-US" sz="1800" spc="26">
                  <a:solidFill>
                    <a:srgbClr val="000000"/>
                  </a:solidFill>
                  <a:latin typeface="Telegraf"/>
                </a:rPr>
                <a:t>Такая деятельность рассчитана на работу в паре и изначально предполагает так же элемент соревновательности, что повышает эффективность развития ребенка.</a:t>
              </a:r>
            </a:p>
            <a:p>
              <a:pPr marL="0" lvl="0" indent="0" algn="l">
                <a:lnSpc>
                  <a:spcPts val="2520"/>
                </a:lnSpc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2834985" y="1336055"/>
            <a:ext cx="4702491" cy="1556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0828" y="8504331"/>
            <a:ext cx="4556958" cy="150793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54928" y="5698409"/>
            <a:ext cx="3986532" cy="3866487"/>
            <a:chOff x="0" y="0"/>
            <a:chExt cx="5315375" cy="5155316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006600" y="0"/>
              <a:ext cx="3308775" cy="515531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308775" cy="5155316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328314" y="1028700"/>
            <a:ext cx="5248489" cy="423843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83164" y="1057275"/>
            <a:ext cx="12948358" cy="1857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31"/>
              </a:lnSpc>
            </a:pPr>
            <a:r>
              <a:rPr lang="en-US" sz="6399">
                <a:solidFill>
                  <a:srgbClr val="000000"/>
                </a:solidFill>
                <a:latin typeface="Phatt Bold"/>
              </a:rPr>
              <a:t>Отличительные </a:t>
            </a:r>
          </a:p>
          <a:p>
            <a:pPr marL="0" lvl="0" indent="0" algn="l">
              <a:lnSpc>
                <a:spcPts val="7231"/>
              </a:lnSpc>
              <a:spcBef>
                <a:spcPct val="0"/>
              </a:spcBef>
            </a:pPr>
            <a:r>
              <a:rPr lang="en-US" sz="6400">
                <a:solidFill>
                  <a:srgbClr val="000000"/>
                </a:solidFill>
                <a:latin typeface="Phatt Bold"/>
              </a:rPr>
              <a:t>особенности Программы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013244" y="6064885"/>
            <a:ext cx="9974710" cy="3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38"/>
              </a:lnSpc>
              <a:spcBef>
                <a:spcPct val="0"/>
              </a:spcBef>
            </a:pPr>
            <a:r>
              <a:rPr lang="en-US" sz="2721">
                <a:solidFill>
                  <a:srgbClr val="000000"/>
                </a:solidFill>
                <a:latin typeface="Phatt"/>
              </a:rPr>
              <a:t>В основе каждого занятия лежат игры – соревнования и интеллектуальные викторины, что делает процесс обучения интересным и увлекательным для старших дошкольников, при этом, предлагая выполнение задания в парах, учитываются симпатии дошкольников, уровень их игровых навыков, темперамент.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4158624"/>
            <a:ext cx="9807773" cy="1441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19"/>
              </a:lnSpc>
              <a:spcBef>
                <a:spcPct val="0"/>
              </a:spcBef>
            </a:pPr>
            <a:r>
              <a:rPr lang="en-US" sz="3414" spc="51">
                <a:solidFill>
                  <a:srgbClr val="000000"/>
                </a:solidFill>
                <a:latin typeface="Telegraf Bold Italics"/>
              </a:rPr>
              <a:t>Делается  большой акцент на начальную </a:t>
            </a:r>
          </a:p>
          <a:p>
            <a:pPr>
              <a:lnSpc>
                <a:spcPts val="3619"/>
              </a:lnSpc>
              <a:spcBef>
                <a:spcPct val="0"/>
              </a:spcBef>
            </a:pPr>
            <a:r>
              <a:rPr lang="en-US" sz="3414" spc="51">
                <a:solidFill>
                  <a:srgbClr val="000000"/>
                </a:solidFill>
                <a:latin typeface="Telegraf Bold Italics"/>
              </a:rPr>
              <a:t>подготовку детей старшего дошкольного </a:t>
            </a:r>
          </a:p>
          <a:p>
            <a:pPr>
              <a:lnSpc>
                <a:spcPts val="3619"/>
              </a:lnSpc>
              <a:spcBef>
                <a:spcPct val="0"/>
              </a:spcBef>
            </a:pPr>
            <a:r>
              <a:rPr lang="en-US" sz="3414" spc="51">
                <a:solidFill>
                  <a:srgbClr val="000000"/>
                </a:solidFill>
                <a:latin typeface="Telegraf Bold Italics"/>
              </a:rPr>
              <a:t>возраста, начинающих с «нуля».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D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66725" y="4102623"/>
            <a:ext cx="19073299" cy="9525"/>
          </a:xfrm>
          <a:prstGeom prst="rect">
            <a:avLst/>
          </a:prstGeom>
          <a:solidFill>
            <a:srgbClr val="EFE9CE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174449" y="3711900"/>
            <a:ext cx="781447" cy="7814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753276" y="3721425"/>
            <a:ext cx="781447" cy="7814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332104" y="3711900"/>
            <a:ext cx="781447" cy="781447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3565172" y="684861"/>
            <a:ext cx="10647897" cy="3027039"/>
            <a:chOff x="0" y="0"/>
            <a:chExt cx="14197196" cy="4036052"/>
          </a:xfrm>
        </p:grpSpPr>
        <p:sp>
          <p:nvSpPr>
            <p:cNvPr id="7" name="TextBox 7"/>
            <p:cNvSpPr txBox="1"/>
            <p:nvPr/>
          </p:nvSpPr>
          <p:spPr>
            <a:xfrm>
              <a:off x="0" y="-9525"/>
              <a:ext cx="14197196" cy="930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96"/>
                </a:lnSpc>
              </a:pPr>
              <a:r>
                <a:rPr lang="en-US" sz="4580" u="sng" spc="137">
                  <a:solidFill>
                    <a:srgbClr val="000000"/>
                  </a:solidFill>
                  <a:latin typeface="Phatt Bold"/>
                </a:rPr>
                <a:t> Цель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012322"/>
              <a:ext cx="14178103" cy="30237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66"/>
                </a:lnSpc>
              </a:pPr>
              <a:r>
                <a:rPr lang="en-US" sz="3435" spc="171">
                  <a:solidFill>
                    <a:srgbClr val="000000"/>
                  </a:solidFill>
                  <a:latin typeface="Telegraf"/>
                </a:rPr>
                <a:t>Раскрытие интеллектуального     и       волевого   потенциала личности воспитанников в процессе обучения игре в шашки.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73685" y="5012520"/>
            <a:ext cx="3880542" cy="2429418"/>
            <a:chOff x="0" y="0"/>
            <a:chExt cx="5174055" cy="3239224"/>
          </a:xfrm>
        </p:grpSpPr>
        <p:sp>
          <p:nvSpPr>
            <p:cNvPr id="10" name="TextBox 10"/>
            <p:cNvSpPr txBox="1"/>
            <p:nvPr/>
          </p:nvSpPr>
          <p:spPr>
            <a:xfrm>
              <a:off x="89423" y="946382"/>
              <a:ext cx="4995210" cy="22928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78"/>
                </a:lnSpc>
              </a:pPr>
              <a:r>
                <a:rPr lang="en-US" sz="1841" spc="18">
                  <a:solidFill>
                    <a:srgbClr val="000000"/>
                  </a:solidFill>
                  <a:latin typeface="Telegraf Italics"/>
                </a:rPr>
                <a:t>-Познакомить детей с теорией шашечнойигры.</a:t>
              </a:r>
            </a:p>
            <a:p>
              <a:pPr algn="ctr">
                <a:lnSpc>
                  <a:spcPts val="2578"/>
                </a:lnSpc>
              </a:pPr>
              <a:r>
                <a:rPr lang="en-US" sz="1841" spc="10">
                  <a:solidFill>
                    <a:srgbClr val="000000"/>
                  </a:solidFill>
                  <a:latin typeface="Arimo Italics"/>
                </a:rPr>
                <a:t>-Обучить технике игры в шашки.</a:t>
              </a:r>
            </a:p>
            <a:p>
              <a:pPr marL="0" lvl="0" indent="0" algn="ctr">
                <a:lnSpc>
                  <a:spcPts val="3418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33350"/>
              <a:ext cx="5174055" cy="7948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83"/>
                </a:lnSpc>
              </a:pPr>
              <a:r>
                <a:rPr lang="en-US" sz="3255" spc="325">
                  <a:solidFill>
                    <a:srgbClr val="000000"/>
                  </a:solidFill>
                  <a:latin typeface="Telegraf Bold"/>
                </a:rPr>
                <a:t>ОБУЧАЮЩИЕ: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128866" y="5141742"/>
            <a:ext cx="6030268" cy="4605697"/>
            <a:chOff x="0" y="0"/>
            <a:chExt cx="8040358" cy="6140929"/>
          </a:xfrm>
        </p:grpSpPr>
        <p:sp>
          <p:nvSpPr>
            <p:cNvPr id="13" name="TextBox 13"/>
            <p:cNvSpPr txBox="1"/>
            <p:nvPr/>
          </p:nvSpPr>
          <p:spPr>
            <a:xfrm>
              <a:off x="0" y="769041"/>
              <a:ext cx="7845407" cy="5371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 spc="18">
                  <a:solidFill>
                    <a:srgbClr val="000000"/>
                  </a:solidFill>
                  <a:latin typeface="Telegraf Italics"/>
                </a:rPr>
                <a:t>-Развивать      умственные   способности:  умение   производить  расчеты  на несколько ходов вперед, образное и аналитическое мышление.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 spc="15">
                  <a:solidFill>
                    <a:srgbClr val="000000"/>
                  </a:solidFill>
                  <a:latin typeface="Arimo Italics"/>
                </a:rPr>
                <a:t>      -Развивать логическое  и   стратегическое  мышление  и   способность  к самостоятельному принятию решений.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 spc="15">
                  <a:solidFill>
                    <a:srgbClr val="000000"/>
                  </a:solidFill>
                  <a:latin typeface="Arimo Italics"/>
                </a:rPr>
                <a:t>-Развивать природные задатки,творческие и специальные способности детей.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 spc="15">
                  <a:solidFill>
                    <a:srgbClr val="000000"/>
                  </a:solidFill>
                  <a:latin typeface="Arimo Italics"/>
                </a:rPr>
                <a:t>     -Активизировать мыслительную  деятельность  дошкольников:  тренировка памяти и наблюдательности.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 spc="15">
                  <a:solidFill>
                    <a:srgbClr val="000000"/>
                  </a:solidFill>
                  <a:latin typeface="Arimo Italics"/>
                </a:rPr>
                <a:t>-Развивать умение ориентироваться на плоскости.</a:t>
              </a:r>
            </a:p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14300"/>
              <a:ext cx="8040358" cy="690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49"/>
                </a:lnSpc>
              </a:pPr>
              <a:r>
                <a:rPr lang="en-US" sz="2899" spc="289">
                  <a:solidFill>
                    <a:srgbClr val="000000"/>
                  </a:solidFill>
                  <a:latin typeface="Telegraf Bold"/>
                </a:rPr>
                <a:t>РАЗВИВАЮЩИЕ: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495981" y="5141742"/>
            <a:ext cx="4453693" cy="4347252"/>
            <a:chOff x="0" y="0"/>
            <a:chExt cx="5938257" cy="5796336"/>
          </a:xfrm>
        </p:grpSpPr>
        <p:sp>
          <p:nvSpPr>
            <p:cNvPr id="16" name="TextBox 16"/>
            <p:cNvSpPr txBox="1"/>
            <p:nvPr/>
          </p:nvSpPr>
          <p:spPr>
            <a:xfrm>
              <a:off x="88847" y="761421"/>
              <a:ext cx="5760564" cy="50349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 spc="18">
                  <a:solidFill>
                    <a:srgbClr val="000000"/>
                  </a:solidFill>
                  <a:latin typeface="Telegraf Italics"/>
                </a:rPr>
                <a:t>     -Воспитывать положительное  отношения к шашкам как к серьезным и полезным занятиям, имеющим спортивную и творческую направленность.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 spc="12">
                  <a:solidFill>
                    <a:srgbClr val="000000"/>
                  </a:solidFill>
                  <a:latin typeface="Arimo Italics"/>
                </a:rPr>
                <a:t>     -Воспитывать  настойчивость, целеустремленность, уверенность и волю к победе.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 spc="12">
                  <a:solidFill>
                    <a:srgbClr val="000000"/>
                  </a:solidFill>
                  <a:latin typeface="Arimo Italics"/>
                </a:rPr>
                <a:t>     -Вырабатывать у воспитанников умение применять полученные знания на практике.</a:t>
              </a:r>
            </a:p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23825"/>
              <a:ext cx="5938257" cy="692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2800" spc="279">
                  <a:solidFill>
                    <a:srgbClr val="000000"/>
                  </a:solidFill>
                  <a:latin typeface="Telegraf Bold"/>
                </a:rPr>
                <a:t>ВОСПИТАТЕЛЬНЫЕ: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28700" y="7293005"/>
            <a:ext cx="4225527" cy="844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23"/>
              </a:lnSpc>
              <a:spcBef>
                <a:spcPct val="0"/>
              </a:spcBef>
            </a:pPr>
            <a:r>
              <a:rPr lang="en-US" sz="5436" u="sng" spc="163">
                <a:solidFill>
                  <a:srgbClr val="000000"/>
                </a:solidFill>
                <a:latin typeface="Phatt Bold"/>
              </a:rPr>
              <a:t>Задачи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34192" y="7033192"/>
            <a:ext cx="3253808" cy="3253808"/>
            <a:chOff x="0" y="0"/>
            <a:chExt cx="4338410" cy="4338410"/>
          </a:xfrm>
        </p:grpSpPr>
        <p:grpSp>
          <p:nvGrpSpPr>
            <p:cNvPr id="3" name="Group 3"/>
            <p:cNvGrpSpPr/>
            <p:nvPr/>
          </p:nvGrpSpPr>
          <p:grpSpPr>
            <a:xfrm>
              <a:off x="81304" y="47349"/>
              <a:ext cx="4243711" cy="4243711"/>
              <a:chOff x="0" y="0"/>
              <a:chExt cx="1913890" cy="191389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A6FF00"/>
              </a:solidFill>
            </p:spPr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9205" y="2169205"/>
              <a:ext cx="2169205" cy="2169205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2169205" cy="2169205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0" y="2169205"/>
              <a:ext cx="2169205" cy="2169205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2169205" y="0"/>
              <a:ext cx="2169205" cy="2169205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1028700" y="1197802"/>
            <a:ext cx="8447920" cy="2181434"/>
            <a:chOff x="0" y="-57150"/>
            <a:chExt cx="11263893" cy="2908579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57150"/>
              <a:ext cx="11263893" cy="10299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6240"/>
                </a:lnSpc>
                <a:spcBef>
                  <a:spcPct val="0"/>
                </a:spcBef>
              </a:pPr>
              <a:r>
                <a:rPr lang="en-US" sz="4800" spc="48">
                  <a:solidFill>
                    <a:srgbClr val="000000"/>
                  </a:solidFill>
                  <a:latin typeface="Phatt"/>
                </a:rPr>
                <a:t>Планируемые результаты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415138"/>
              <a:ext cx="11263893" cy="1436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3200" spc="160" dirty="0" err="1">
                  <a:solidFill>
                    <a:srgbClr val="000000"/>
                  </a:solidFill>
                  <a:latin typeface="Telegraf"/>
                </a:rPr>
                <a:t>После</a:t>
              </a:r>
              <a:r>
                <a:rPr lang="en-US" sz="3200" spc="160" dirty="0">
                  <a:solidFill>
                    <a:srgbClr val="000000"/>
                  </a:solidFill>
                  <a:latin typeface="Telegraf"/>
                </a:rPr>
                <a:t> </a:t>
              </a:r>
              <a:r>
                <a:rPr lang="en-US" sz="3200" spc="160" dirty="0" err="1">
                  <a:solidFill>
                    <a:srgbClr val="000000"/>
                  </a:solidFill>
                  <a:latin typeface="Telegraf"/>
                </a:rPr>
                <a:t>обучения</a:t>
              </a:r>
              <a:r>
                <a:rPr lang="en-US" sz="3200" spc="160" dirty="0">
                  <a:solidFill>
                    <a:srgbClr val="000000"/>
                  </a:solidFill>
                  <a:latin typeface="Telegraf"/>
                </a:rPr>
                <a:t> </a:t>
              </a:r>
              <a:r>
                <a:rPr lang="en-US" sz="3200" spc="160" dirty="0" err="1">
                  <a:solidFill>
                    <a:srgbClr val="000000"/>
                  </a:solidFill>
                  <a:latin typeface="Telegraf"/>
                </a:rPr>
                <a:t>дети</a:t>
              </a:r>
              <a:r>
                <a:rPr lang="en-US" sz="3200" spc="160" dirty="0">
                  <a:solidFill>
                    <a:srgbClr val="000000"/>
                  </a:solidFill>
                  <a:latin typeface="Telegraf"/>
                </a:rPr>
                <a:t> </a:t>
              </a:r>
              <a:r>
                <a:rPr lang="en-US" sz="3200" spc="160" dirty="0" err="1">
                  <a:solidFill>
                    <a:srgbClr val="000000"/>
                  </a:solidFill>
                  <a:latin typeface="Telegraf"/>
                </a:rPr>
                <a:t>будут</a:t>
              </a:r>
              <a:r>
                <a:rPr lang="en-US" sz="3200" spc="160" dirty="0">
                  <a:solidFill>
                    <a:srgbClr val="000000"/>
                  </a:solidFill>
                  <a:latin typeface="Telegraf"/>
                </a:rPr>
                <a:t> </a:t>
              </a:r>
              <a:r>
                <a:rPr lang="en-US" sz="3200" spc="160" dirty="0" err="1" smtClean="0">
                  <a:solidFill>
                    <a:srgbClr val="000000"/>
                  </a:solidFill>
                  <a:latin typeface="Telegraf"/>
                </a:rPr>
                <a:t>знать</a:t>
              </a:r>
              <a:r>
                <a:rPr lang="ru-RU" sz="3200" spc="160" dirty="0" smtClean="0">
                  <a:solidFill>
                    <a:srgbClr val="000000"/>
                  </a:solidFill>
                  <a:latin typeface="Telegraf"/>
                </a:rPr>
                <a:t>:</a:t>
              </a:r>
              <a:endParaRPr lang="en-US" sz="3200" spc="160" dirty="0">
                <a:solidFill>
                  <a:srgbClr val="000000"/>
                </a:solidFill>
                <a:latin typeface="Telegraf"/>
              </a:endParaRPr>
            </a:p>
            <a:p>
              <a:pPr>
                <a:lnSpc>
                  <a:spcPts val="416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903956" y="2248333"/>
            <a:ext cx="3174642" cy="2846225"/>
            <a:chOff x="0" y="0"/>
            <a:chExt cx="4232856" cy="3794967"/>
          </a:xfrm>
        </p:grpSpPr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976264" y="0"/>
              <a:ext cx="2280327" cy="2276215"/>
              <a:chOff x="0" y="0"/>
              <a:chExt cx="6338570" cy="632714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39840" cy="6325870"/>
              </a:xfrm>
              <a:custGeom>
                <a:avLst/>
                <a:gdLst/>
                <a:ahLst/>
                <a:cxnLst/>
                <a:rect l="l" t="t" r="r" b="b"/>
                <a:pathLst>
                  <a:path w="6339840" h="6325870">
                    <a:moveTo>
                      <a:pt x="3169920" y="734060"/>
                    </a:moveTo>
                    <a:lnTo>
                      <a:pt x="3567430" y="0"/>
                    </a:lnTo>
                    <a:lnTo>
                      <a:pt x="3770630" y="810260"/>
                    </a:lnTo>
                    <a:lnTo>
                      <a:pt x="4338320" y="198120"/>
                    </a:lnTo>
                    <a:lnTo>
                      <a:pt x="4333240" y="1033780"/>
                    </a:lnTo>
                    <a:lnTo>
                      <a:pt x="5035550" y="581660"/>
                    </a:lnTo>
                    <a:lnTo>
                      <a:pt x="4823460" y="1389380"/>
                    </a:lnTo>
                    <a:lnTo>
                      <a:pt x="5615940" y="1126490"/>
                    </a:lnTo>
                    <a:lnTo>
                      <a:pt x="5209540" y="1855470"/>
                    </a:lnTo>
                    <a:lnTo>
                      <a:pt x="6042660" y="1798320"/>
                    </a:lnTo>
                    <a:lnTo>
                      <a:pt x="5467350" y="2404110"/>
                    </a:lnTo>
                    <a:lnTo>
                      <a:pt x="6289040" y="2555240"/>
                    </a:lnTo>
                    <a:lnTo>
                      <a:pt x="5581650" y="2998470"/>
                    </a:lnTo>
                    <a:lnTo>
                      <a:pt x="6339840" y="3348990"/>
                    </a:lnTo>
                    <a:lnTo>
                      <a:pt x="5543550" y="3602990"/>
                    </a:lnTo>
                    <a:lnTo>
                      <a:pt x="6189980" y="4131310"/>
                    </a:lnTo>
                    <a:lnTo>
                      <a:pt x="5355590" y="4178300"/>
                    </a:lnTo>
                    <a:lnTo>
                      <a:pt x="5850890" y="4851400"/>
                    </a:lnTo>
                    <a:lnTo>
                      <a:pt x="5031740" y="4690110"/>
                    </a:lnTo>
                    <a:lnTo>
                      <a:pt x="5344160" y="5464810"/>
                    </a:lnTo>
                    <a:lnTo>
                      <a:pt x="4589780" y="5105400"/>
                    </a:lnTo>
                    <a:lnTo>
                      <a:pt x="4699000" y="5933440"/>
                    </a:lnTo>
                    <a:lnTo>
                      <a:pt x="4058920" y="5397500"/>
                    </a:lnTo>
                    <a:lnTo>
                      <a:pt x="3958590" y="6226810"/>
                    </a:lnTo>
                    <a:lnTo>
                      <a:pt x="3472180" y="5547360"/>
                    </a:lnTo>
                    <a:lnTo>
                      <a:pt x="3168650" y="6325870"/>
                    </a:lnTo>
                    <a:lnTo>
                      <a:pt x="2866390" y="5547360"/>
                    </a:lnTo>
                    <a:lnTo>
                      <a:pt x="2379980" y="6226810"/>
                    </a:lnTo>
                    <a:lnTo>
                      <a:pt x="2279650" y="5397500"/>
                    </a:lnTo>
                    <a:lnTo>
                      <a:pt x="1639570" y="5933440"/>
                    </a:lnTo>
                    <a:lnTo>
                      <a:pt x="1748791" y="5105400"/>
                    </a:lnTo>
                    <a:lnTo>
                      <a:pt x="994411" y="5466080"/>
                    </a:lnTo>
                    <a:lnTo>
                      <a:pt x="1306831" y="4691380"/>
                    </a:lnTo>
                    <a:lnTo>
                      <a:pt x="487681" y="4852670"/>
                    </a:lnTo>
                    <a:lnTo>
                      <a:pt x="982981" y="4179570"/>
                    </a:lnTo>
                    <a:lnTo>
                      <a:pt x="148591" y="4132580"/>
                    </a:lnTo>
                    <a:lnTo>
                      <a:pt x="795021" y="3604260"/>
                    </a:lnTo>
                    <a:lnTo>
                      <a:pt x="0" y="3350260"/>
                    </a:lnTo>
                    <a:lnTo>
                      <a:pt x="758190" y="2999740"/>
                    </a:lnTo>
                    <a:lnTo>
                      <a:pt x="49530" y="2555240"/>
                    </a:lnTo>
                    <a:lnTo>
                      <a:pt x="871220" y="2404110"/>
                    </a:lnTo>
                    <a:lnTo>
                      <a:pt x="295910" y="1798320"/>
                    </a:lnTo>
                    <a:lnTo>
                      <a:pt x="1129030" y="1855470"/>
                    </a:lnTo>
                    <a:lnTo>
                      <a:pt x="722630" y="1126490"/>
                    </a:lnTo>
                    <a:lnTo>
                      <a:pt x="1515110" y="1389380"/>
                    </a:lnTo>
                    <a:lnTo>
                      <a:pt x="1303020" y="581660"/>
                    </a:lnTo>
                    <a:lnTo>
                      <a:pt x="2005330" y="1033780"/>
                    </a:lnTo>
                    <a:lnTo>
                      <a:pt x="2000250" y="198120"/>
                    </a:lnTo>
                    <a:lnTo>
                      <a:pt x="2567940" y="810260"/>
                    </a:lnTo>
                    <a:lnTo>
                      <a:pt x="2771140" y="0"/>
                    </a:lnTo>
                    <a:lnTo>
                      <a:pt x="3169920" y="734060"/>
                    </a:lnTo>
                    <a:close/>
                  </a:path>
                </a:pathLst>
              </a:custGeom>
              <a:blipFill>
                <a:blip r:embed="rId4"/>
                <a:stretch>
                  <a:fillRect t="-110" b="-110"/>
                </a:stretch>
              </a:blip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0" y="2531952"/>
              <a:ext cx="4232856" cy="12630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 spc="18" dirty="0">
                  <a:solidFill>
                    <a:srgbClr val="000000"/>
                  </a:solidFill>
                  <a:latin typeface="Telegraf Italics"/>
                </a:rPr>
                <a:t>4.  </a:t>
              </a:r>
              <a:r>
                <a:rPr lang="en-US" sz="1800" spc="18" dirty="0" err="1">
                  <a:solidFill>
                    <a:srgbClr val="000000"/>
                  </a:solidFill>
                  <a:latin typeface="Telegraf Italics"/>
                </a:rPr>
                <a:t>Простейшие</a:t>
              </a:r>
              <a:r>
                <a:rPr lang="en-US" sz="1800" spc="18" dirty="0">
                  <a:solidFill>
                    <a:srgbClr val="000000"/>
                  </a:solidFill>
                  <a:latin typeface="Telegraf Italics"/>
                </a:rPr>
                <a:t> </a:t>
              </a:r>
              <a:r>
                <a:rPr lang="en-US" sz="1800" spc="18" dirty="0" err="1" smtClean="0">
                  <a:solidFill>
                    <a:srgbClr val="000000"/>
                  </a:solidFill>
                  <a:latin typeface="Telegraf Italics"/>
                </a:rPr>
                <a:t>способы</a:t>
              </a:r>
              <a:r>
                <a:rPr lang="ru-RU" sz="1800" spc="18" dirty="0" smtClean="0">
                  <a:solidFill>
                    <a:srgbClr val="000000"/>
                  </a:solidFill>
                  <a:latin typeface="Telegraf Italics"/>
                </a:rPr>
                <a:t>   </a:t>
              </a:r>
              <a:r>
                <a:rPr lang="en-US" sz="1800" spc="18" dirty="0" err="1" smtClean="0">
                  <a:solidFill>
                    <a:srgbClr val="000000"/>
                  </a:solidFill>
                  <a:latin typeface="Telegraf Italics"/>
                </a:rPr>
                <a:t>выигрыша</a:t>
              </a:r>
              <a:r>
                <a:rPr lang="en-US" sz="1800" spc="18" dirty="0" smtClean="0">
                  <a:solidFill>
                    <a:srgbClr val="000000"/>
                  </a:solidFill>
                  <a:latin typeface="Telegraf Italics"/>
                </a:rPr>
                <a:t> </a:t>
              </a:r>
              <a:r>
                <a:rPr lang="en-US" sz="1800" spc="18" dirty="0" err="1">
                  <a:solidFill>
                    <a:srgbClr val="000000"/>
                  </a:solidFill>
                  <a:latin typeface="Telegraf Italics"/>
                </a:rPr>
                <a:t>шашек</a:t>
              </a:r>
              <a:r>
                <a:rPr lang="en-US" sz="1800" spc="18" dirty="0">
                  <a:solidFill>
                    <a:srgbClr val="000000"/>
                  </a:solidFill>
                  <a:latin typeface="Telegraf Italics"/>
                </a:rPr>
                <a:t>.</a:t>
              </a:r>
            </a:p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903956" y="5813871"/>
            <a:ext cx="3174642" cy="2846225"/>
            <a:chOff x="0" y="0"/>
            <a:chExt cx="4232856" cy="3794967"/>
          </a:xfrm>
        </p:grpSpPr>
        <p:grpSp>
          <p:nvGrpSpPr>
            <p:cNvPr id="17" name="Group 17"/>
            <p:cNvGrpSpPr>
              <a:grpSpLocks noChangeAspect="1"/>
            </p:cNvGrpSpPr>
            <p:nvPr/>
          </p:nvGrpSpPr>
          <p:grpSpPr>
            <a:xfrm>
              <a:off x="976264" y="0"/>
              <a:ext cx="2280327" cy="2276215"/>
              <a:chOff x="0" y="0"/>
              <a:chExt cx="6338570" cy="632714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339840" cy="6325870"/>
              </a:xfrm>
              <a:custGeom>
                <a:avLst/>
                <a:gdLst/>
                <a:ahLst/>
                <a:cxnLst/>
                <a:rect l="l" t="t" r="r" b="b"/>
                <a:pathLst>
                  <a:path w="6339840" h="6325870">
                    <a:moveTo>
                      <a:pt x="3169920" y="734060"/>
                    </a:moveTo>
                    <a:lnTo>
                      <a:pt x="3567430" y="0"/>
                    </a:lnTo>
                    <a:lnTo>
                      <a:pt x="3770630" y="810260"/>
                    </a:lnTo>
                    <a:lnTo>
                      <a:pt x="4338320" y="198120"/>
                    </a:lnTo>
                    <a:lnTo>
                      <a:pt x="4333240" y="1033780"/>
                    </a:lnTo>
                    <a:lnTo>
                      <a:pt x="5035550" y="581660"/>
                    </a:lnTo>
                    <a:lnTo>
                      <a:pt x="4823460" y="1389380"/>
                    </a:lnTo>
                    <a:lnTo>
                      <a:pt x="5615940" y="1126490"/>
                    </a:lnTo>
                    <a:lnTo>
                      <a:pt x="5209540" y="1855470"/>
                    </a:lnTo>
                    <a:lnTo>
                      <a:pt x="6042660" y="1798320"/>
                    </a:lnTo>
                    <a:lnTo>
                      <a:pt x="5467350" y="2404110"/>
                    </a:lnTo>
                    <a:lnTo>
                      <a:pt x="6289040" y="2555240"/>
                    </a:lnTo>
                    <a:lnTo>
                      <a:pt x="5581650" y="2998470"/>
                    </a:lnTo>
                    <a:lnTo>
                      <a:pt x="6339840" y="3348990"/>
                    </a:lnTo>
                    <a:lnTo>
                      <a:pt x="5543550" y="3602990"/>
                    </a:lnTo>
                    <a:lnTo>
                      <a:pt x="6189980" y="4131310"/>
                    </a:lnTo>
                    <a:lnTo>
                      <a:pt x="5355590" y="4178300"/>
                    </a:lnTo>
                    <a:lnTo>
                      <a:pt x="5850890" y="4851400"/>
                    </a:lnTo>
                    <a:lnTo>
                      <a:pt x="5031740" y="4690110"/>
                    </a:lnTo>
                    <a:lnTo>
                      <a:pt x="5344160" y="5464810"/>
                    </a:lnTo>
                    <a:lnTo>
                      <a:pt x="4589780" y="5105400"/>
                    </a:lnTo>
                    <a:lnTo>
                      <a:pt x="4699000" y="5933440"/>
                    </a:lnTo>
                    <a:lnTo>
                      <a:pt x="4058920" y="5397500"/>
                    </a:lnTo>
                    <a:lnTo>
                      <a:pt x="3958590" y="6226810"/>
                    </a:lnTo>
                    <a:lnTo>
                      <a:pt x="3472180" y="5547360"/>
                    </a:lnTo>
                    <a:lnTo>
                      <a:pt x="3168650" y="6325870"/>
                    </a:lnTo>
                    <a:lnTo>
                      <a:pt x="2866390" y="5547360"/>
                    </a:lnTo>
                    <a:lnTo>
                      <a:pt x="2379980" y="6226810"/>
                    </a:lnTo>
                    <a:lnTo>
                      <a:pt x="2279650" y="5397500"/>
                    </a:lnTo>
                    <a:lnTo>
                      <a:pt x="1639570" y="5933440"/>
                    </a:lnTo>
                    <a:lnTo>
                      <a:pt x="1748791" y="5105400"/>
                    </a:lnTo>
                    <a:lnTo>
                      <a:pt x="994411" y="5466080"/>
                    </a:lnTo>
                    <a:lnTo>
                      <a:pt x="1306831" y="4691380"/>
                    </a:lnTo>
                    <a:lnTo>
                      <a:pt x="487681" y="4852670"/>
                    </a:lnTo>
                    <a:lnTo>
                      <a:pt x="982981" y="4179570"/>
                    </a:lnTo>
                    <a:lnTo>
                      <a:pt x="148591" y="4132580"/>
                    </a:lnTo>
                    <a:lnTo>
                      <a:pt x="795021" y="3604260"/>
                    </a:lnTo>
                    <a:lnTo>
                      <a:pt x="0" y="3350260"/>
                    </a:lnTo>
                    <a:lnTo>
                      <a:pt x="758190" y="2999740"/>
                    </a:lnTo>
                    <a:lnTo>
                      <a:pt x="49530" y="2555240"/>
                    </a:lnTo>
                    <a:lnTo>
                      <a:pt x="871220" y="2404110"/>
                    </a:lnTo>
                    <a:lnTo>
                      <a:pt x="295910" y="1798320"/>
                    </a:lnTo>
                    <a:lnTo>
                      <a:pt x="1129030" y="1855470"/>
                    </a:lnTo>
                    <a:lnTo>
                      <a:pt x="722630" y="1126490"/>
                    </a:lnTo>
                    <a:lnTo>
                      <a:pt x="1515110" y="1389380"/>
                    </a:lnTo>
                    <a:lnTo>
                      <a:pt x="1303020" y="581660"/>
                    </a:lnTo>
                    <a:lnTo>
                      <a:pt x="2005330" y="1033780"/>
                    </a:lnTo>
                    <a:lnTo>
                      <a:pt x="2000250" y="198120"/>
                    </a:lnTo>
                    <a:lnTo>
                      <a:pt x="2567940" y="810260"/>
                    </a:lnTo>
                    <a:lnTo>
                      <a:pt x="2771140" y="0"/>
                    </a:lnTo>
                    <a:lnTo>
                      <a:pt x="3169920" y="734060"/>
                    </a:lnTo>
                    <a:close/>
                  </a:path>
                </a:pathLst>
              </a:custGeom>
              <a:blipFill>
                <a:blip r:embed="rId4"/>
                <a:stretch>
                  <a:fillRect t="-110" b="-110"/>
                </a:stretch>
              </a:blip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0" y="2531952"/>
              <a:ext cx="4232856" cy="12630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 spc="18">
                  <a:solidFill>
                    <a:srgbClr val="000000"/>
                  </a:solidFill>
                  <a:latin typeface="Telegraf Italics"/>
                </a:rPr>
                <a:t>7.  Шашечную нотацию.</a:t>
              </a:r>
            </a:p>
            <a:p>
              <a:pPr algn="ctr">
                <a:lnSpc>
                  <a:spcPts val="2520"/>
                </a:lnSpc>
              </a:pPr>
              <a:endParaRPr/>
            </a:p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209402" y="5240061"/>
            <a:ext cx="3174642" cy="2846225"/>
            <a:chOff x="0" y="0"/>
            <a:chExt cx="4232856" cy="3794967"/>
          </a:xfrm>
        </p:grpSpPr>
        <p:grpSp>
          <p:nvGrpSpPr>
            <p:cNvPr id="21" name="Group 21"/>
            <p:cNvGrpSpPr>
              <a:grpSpLocks noChangeAspect="1"/>
            </p:cNvGrpSpPr>
            <p:nvPr/>
          </p:nvGrpSpPr>
          <p:grpSpPr>
            <a:xfrm>
              <a:off x="976264" y="0"/>
              <a:ext cx="2280327" cy="2276215"/>
              <a:chOff x="0" y="0"/>
              <a:chExt cx="6338570" cy="632714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339840" cy="6325870"/>
              </a:xfrm>
              <a:custGeom>
                <a:avLst/>
                <a:gdLst/>
                <a:ahLst/>
                <a:cxnLst/>
                <a:rect l="l" t="t" r="r" b="b"/>
                <a:pathLst>
                  <a:path w="6339840" h="6325870">
                    <a:moveTo>
                      <a:pt x="3169920" y="734060"/>
                    </a:moveTo>
                    <a:lnTo>
                      <a:pt x="3567430" y="0"/>
                    </a:lnTo>
                    <a:lnTo>
                      <a:pt x="3770630" y="810260"/>
                    </a:lnTo>
                    <a:lnTo>
                      <a:pt x="4338320" y="198120"/>
                    </a:lnTo>
                    <a:lnTo>
                      <a:pt x="4333240" y="1033780"/>
                    </a:lnTo>
                    <a:lnTo>
                      <a:pt x="5035550" y="581660"/>
                    </a:lnTo>
                    <a:lnTo>
                      <a:pt x="4823460" y="1389380"/>
                    </a:lnTo>
                    <a:lnTo>
                      <a:pt x="5615940" y="1126490"/>
                    </a:lnTo>
                    <a:lnTo>
                      <a:pt x="5209540" y="1855470"/>
                    </a:lnTo>
                    <a:lnTo>
                      <a:pt x="6042660" y="1798320"/>
                    </a:lnTo>
                    <a:lnTo>
                      <a:pt x="5467350" y="2404110"/>
                    </a:lnTo>
                    <a:lnTo>
                      <a:pt x="6289040" y="2555240"/>
                    </a:lnTo>
                    <a:lnTo>
                      <a:pt x="5581650" y="2998470"/>
                    </a:lnTo>
                    <a:lnTo>
                      <a:pt x="6339840" y="3348990"/>
                    </a:lnTo>
                    <a:lnTo>
                      <a:pt x="5543550" y="3602990"/>
                    </a:lnTo>
                    <a:lnTo>
                      <a:pt x="6189980" y="4131310"/>
                    </a:lnTo>
                    <a:lnTo>
                      <a:pt x="5355590" y="4178300"/>
                    </a:lnTo>
                    <a:lnTo>
                      <a:pt x="5850890" y="4851400"/>
                    </a:lnTo>
                    <a:lnTo>
                      <a:pt x="5031740" y="4690110"/>
                    </a:lnTo>
                    <a:lnTo>
                      <a:pt x="5344160" y="5464810"/>
                    </a:lnTo>
                    <a:lnTo>
                      <a:pt x="4589780" y="5105400"/>
                    </a:lnTo>
                    <a:lnTo>
                      <a:pt x="4699000" y="5933440"/>
                    </a:lnTo>
                    <a:lnTo>
                      <a:pt x="4058920" y="5397500"/>
                    </a:lnTo>
                    <a:lnTo>
                      <a:pt x="3958590" y="6226810"/>
                    </a:lnTo>
                    <a:lnTo>
                      <a:pt x="3472180" y="5547360"/>
                    </a:lnTo>
                    <a:lnTo>
                      <a:pt x="3168650" y="6325870"/>
                    </a:lnTo>
                    <a:lnTo>
                      <a:pt x="2866390" y="5547360"/>
                    </a:lnTo>
                    <a:lnTo>
                      <a:pt x="2379980" y="6226810"/>
                    </a:lnTo>
                    <a:lnTo>
                      <a:pt x="2279650" y="5397500"/>
                    </a:lnTo>
                    <a:lnTo>
                      <a:pt x="1639570" y="5933440"/>
                    </a:lnTo>
                    <a:lnTo>
                      <a:pt x="1748791" y="5105400"/>
                    </a:lnTo>
                    <a:lnTo>
                      <a:pt x="994411" y="5466080"/>
                    </a:lnTo>
                    <a:lnTo>
                      <a:pt x="1306831" y="4691380"/>
                    </a:lnTo>
                    <a:lnTo>
                      <a:pt x="487681" y="4852670"/>
                    </a:lnTo>
                    <a:lnTo>
                      <a:pt x="982981" y="4179570"/>
                    </a:lnTo>
                    <a:lnTo>
                      <a:pt x="148591" y="4132580"/>
                    </a:lnTo>
                    <a:lnTo>
                      <a:pt x="795021" y="3604260"/>
                    </a:lnTo>
                    <a:lnTo>
                      <a:pt x="0" y="3350260"/>
                    </a:lnTo>
                    <a:lnTo>
                      <a:pt x="758190" y="2999740"/>
                    </a:lnTo>
                    <a:lnTo>
                      <a:pt x="49530" y="2555240"/>
                    </a:lnTo>
                    <a:lnTo>
                      <a:pt x="871220" y="2404110"/>
                    </a:lnTo>
                    <a:lnTo>
                      <a:pt x="295910" y="1798320"/>
                    </a:lnTo>
                    <a:lnTo>
                      <a:pt x="1129030" y="1855470"/>
                    </a:lnTo>
                    <a:lnTo>
                      <a:pt x="722630" y="1126490"/>
                    </a:lnTo>
                    <a:lnTo>
                      <a:pt x="1515110" y="1389380"/>
                    </a:lnTo>
                    <a:lnTo>
                      <a:pt x="1303020" y="581660"/>
                    </a:lnTo>
                    <a:lnTo>
                      <a:pt x="2005330" y="1033780"/>
                    </a:lnTo>
                    <a:lnTo>
                      <a:pt x="2000250" y="198120"/>
                    </a:lnTo>
                    <a:lnTo>
                      <a:pt x="2567940" y="810260"/>
                    </a:lnTo>
                    <a:lnTo>
                      <a:pt x="2771140" y="0"/>
                    </a:lnTo>
                    <a:lnTo>
                      <a:pt x="3169920" y="734060"/>
                    </a:lnTo>
                    <a:close/>
                  </a:path>
                </a:pathLst>
              </a:custGeom>
              <a:blipFill>
                <a:blip r:embed="rId4"/>
                <a:stretch>
                  <a:fillRect t="-110" b="-110"/>
                </a:stretch>
              </a:blipFill>
            </p:spPr>
          </p:sp>
        </p:grpSp>
        <p:sp>
          <p:nvSpPr>
            <p:cNvPr id="23" name="TextBox 23"/>
            <p:cNvSpPr txBox="1"/>
            <p:nvPr/>
          </p:nvSpPr>
          <p:spPr>
            <a:xfrm>
              <a:off x="0" y="2531952"/>
              <a:ext cx="4232856" cy="12630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 spc="18">
                  <a:solidFill>
                    <a:srgbClr val="000000"/>
                  </a:solidFill>
                  <a:latin typeface="Telegraf Italics"/>
                </a:rPr>
                <a:t>2. Правила игры в русские шашки.</a:t>
              </a:r>
            </a:p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729314" y="7033192"/>
            <a:ext cx="3174642" cy="2846225"/>
            <a:chOff x="0" y="0"/>
            <a:chExt cx="4232856" cy="3794967"/>
          </a:xfrm>
        </p:grpSpPr>
        <p:grpSp>
          <p:nvGrpSpPr>
            <p:cNvPr id="25" name="Group 25"/>
            <p:cNvGrpSpPr>
              <a:grpSpLocks noChangeAspect="1"/>
            </p:cNvGrpSpPr>
            <p:nvPr/>
          </p:nvGrpSpPr>
          <p:grpSpPr>
            <a:xfrm>
              <a:off x="976264" y="0"/>
              <a:ext cx="2280327" cy="2276215"/>
              <a:chOff x="0" y="0"/>
              <a:chExt cx="6338570" cy="632714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6339840" cy="6325870"/>
              </a:xfrm>
              <a:custGeom>
                <a:avLst/>
                <a:gdLst/>
                <a:ahLst/>
                <a:cxnLst/>
                <a:rect l="l" t="t" r="r" b="b"/>
                <a:pathLst>
                  <a:path w="6339840" h="6325870">
                    <a:moveTo>
                      <a:pt x="3169920" y="734060"/>
                    </a:moveTo>
                    <a:lnTo>
                      <a:pt x="3567430" y="0"/>
                    </a:lnTo>
                    <a:lnTo>
                      <a:pt x="3770630" y="810260"/>
                    </a:lnTo>
                    <a:lnTo>
                      <a:pt x="4338320" y="198120"/>
                    </a:lnTo>
                    <a:lnTo>
                      <a:pt x="4333240" y="1033780"/>
                    </a:lnTo>
                    <a:lnTo>
                      <a:pt x="5035550" y="581660"/>
                    </a:lnTo>
                    <a:lnTo>
                      <a:pt x="4823460" y="1389380"/>
                    </a:lnTo>
                    <a:lnTo>
                      <a:pt x="5615940" y="1126490"/>
                    </a:lnTo>
                    <a:lnTo>
                      <a:pt x="5209540" y="1855470"/>
                    </a:lnTo>
                    <a:lnTo>
                      <a:pt x="6042660" y="1798320"/>
                    </a:lnTo>
                    <a:lnTo>
                      <a:pt x="5467350" y="2404110"/>
                    </a:lnTo>
                    <a:lnTo>
                      <a:pt x="6289040" y="2555240"/>
                    </a:lnTo>
                    <a:lnTo>
                      <a:pt x="5581650" y="2998470"/>
                    </a:lnTo>
                    <a:lnTo>
                      <a:pt x="6339840" y="3348990"/>
                    </a:lnTo>
                    <a:lnTo>
                      <a:pt x="5543550" y="3602990"/>
                    </a:lnTo>
                    <a:lnTo>
                      <a:pt x="6189980" y="4131310"/>
                    </a:lnTo>
                    <a:lnTo>
                      <a:pt x="5355590" y="4178300"/>
                    </a:lnTo>
                    <a:lnTo>
                      <a:pt x="5850890" y="4851400"/>
                    </a:lnTo>
                    <a:lnTo>
                      <a:pt x="5031740" y="4690110"/>
                    </a:lnTo>
                    <a:lnTo>
                      <a:pt x="5344160" y="5464810"/>
                    </a:lnTo>
                    <a:lnTo>
                      <a:pt x="4589780" y="5105400"/>
                    </a:lnTo>
                    <a:lnTo>
                      <a:pt x="4699000" y="5933440"/>
                    </a:lnTo>
                    <a:lnTo>
                      <a:pt x="4058920" y="5397500"/>
                    </a:lnTo>
                    <a:lnTo>
                      <a:pt x="3958590" y="6226810"/>
                    </a:lnTo>
                    <a:lnTo>
                      <a:pt x="3472180" y="5547360"/>
                    </a:lnTo>
                    <a:lnTo>
                      <a:pt x="3168650" y="6325870"/>
                    </a:lnTo>
                    <a:lnTo>
                      <a:pt x="2866390" y="5547360"/>
                    </a:lnTo>
                    <a:lnTo>
                      <a:pt x="2379980" y="6226810"/>
                    </a:lnTo>
                    <a:lnTo>
                      <a:pt x="2279650" y="5397500"/>
                    </a:lnTo>
                    <a:lnTo>
                      <a:pt x="1639570" y="5933440"/>
                    </a:lnTo>
                    <a:lnTo>
                      <a:pt x="1748791" y="5105400"/>
                    </a:lnTo>
                    <a:lnTo>
                      <a:pt x="994411" y="5466080"/>
                    </a:lnTo>
                    <a:lnTo>
                      <a:pt x="1306831" y="4691380"/>
                    </a:lnTo>
                    <a:lnTo>
                      <a:pt x="487681" y="4852670"/>
                    </a:lnTo>
                    <a:lnTo>
                      <a:pt x="982981" y="4179570"/>
                    </a:lnTo>
                    <a:lnTo>
                      <a:pt x="148591" y="4132580"/>
                    </a:lnTo>
                    <a:lnTo>
                      <a:pt x="795021" y="3604260"/>
                    </a:lnTo>
                    <a:lnTo>
                      <a:pt x="0" y="3350260"/>
                    </a:lnTo>
                    <a:lnTo>
                      <a:pt x="758190" y="2999740"/>
                    </a:lnTo>
                    <a:lnTo>
                      <a:pt x="49530" y="2555240"/>
                    </a:lnTo>
                    <a:lnTo>
                      <a:pt x="871220" y="2404110"/>
                    </a:lnTo>
                    <a:lnTo>
                      <a:pt x="295910" y="1798320"/>
                    </a:lnTo>
                    <a:lnTo>
                      <a:pt x="1129030" y="1855470"/>
                    </a:lnTo>
                    <a:lnTo>
                      <a:pt x="722630" y="1126490"/>
                    </a:lnTo>
                    <a:lnTo>
                      <a:pt x="1515110" y="1389380"/>
                    </a:lnTo>
                    <a:lnTo>
                      <a:pt x="1303020" y="581660"/>
                    </a:lnTo>
                    <a:lnTo>
                      <a:pt x="2005330" y="1033780"/>
                    </a:lnTo>
                    <a:lnTo>
                      <a:pt x="2000250" y="198120"/>
                    </a:lnTo>
                    <a:lnTo>
                      <a:pt x="2567940" y="810260"/>
                    </a:lnTo>
                    <a:lnTo>
                      <a:pt x="2771140" y="0"/>
                    </a:lnTo>
                    <a:lnTo>
                      <a:pt x="3169920" y="734060"/>
                    </a:lnTo>
                    <a:close/>
                  </a:path>
                </a:pathLst>
              </a:custGeom>
              <a:blipFill>
                <a:blip r:embed="rId4"/>
                <a:stretch>
                  <a:fillRect t="-110" b="-110"/>
                </a:stretch>
              </a:blipFill>
            </p:spPr>
          </p:sp>
        </p:grpSp>
        <p:sp>
          <p:nvSpPr>
            <p:cNvPr id="27" name="TextBox 27"/>
            <p:cNvSpPr txBox="1"/>
            <p:nvPr/>
          </p:nvSpPr>
          <p:spPr>
            <a:xfrm>
              <a:off x="0" y="2531952"/>
              <a:ext cx="4232856" cy="12630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 spc="18">
                  <a:solidFill>
                    <a:srgbClr val="000000"/>
                  </a:solidFill>
                  <a:latin typeface="Telegraf Italics"/>
                </a:rPr>
                <a:t>6.  Роль центральных полей доски.</a:t>
              </a:r>
            </a:p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4333346" y="719624"/>
            <a:ext cx="3174642" cy="3181365"/>
            <a:chOff x="0" y="0"/>
            <a:chExt cx="4232856" cy="4241821"/>
          </a:xfrm>
        </p:grpSpPr>
        <p:grpSp>
          <p:nvGrpSpPr>
            <p:cNvPr id="29" name="Group 29"/>
            <p:cNvGrpSpPr>
              <a:grpSpLocks noChangeAspect="1"/>
            </p:cNvGrpSpPr>
            <p:nvPr/>
          </p:nvGrpSpPr>
          <p:grpSpPr>
            <a:xfrm>
              <a:off x="976264" y="0"/>
              <a:ext cx="2280327" cy="2276215"/>
              <a:chOff x="0" y="0"/>
              <a:chExt cx="6338570" cy="632714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339840" cy="6325870"/>
              </a:xfrm>
              <a:custGeom>
                <a:avLst/>
                <a:gdLst/>
                <a:ahLst/>
                <a:cxnLst/>
                <a:rect l="l" t="t" r="r" b="b"/>
                <a:pathLst>
                  <a:path w="6339840" h="6325870">
                    <a:moveTo>
                      <a:pt x="3169920" y="734060"/>
                    </a:moveTo>
                    <a:lnTo>
                      <a:pt x="3567430" y="0"/>
                    </a:lnTo>
                    <a:lnTo>
                      <a:pt x="3770630" y="810260"/>
                    </a:lnTo>
                    <a:lnTo>
                      <a:pt x="4338320" y="198120"/>
                    </a:lnTo>
                    <a:lnTo>
                      <a:pt x="4333240" y="1033780"/>
                    </a:lnTo>
                    <a:lnTo>
                      <a:pt x="5035550" y="581660"/>
                    </a:lnTo>
                    <a:lnTo>
                      <a:pt x="4823460" y="1389380"/>
                    </a:lnTo>
                    <a:lnTo>
                      <a:pt x="5615940" y="1126490"/>
                    </a:lnTo>
                    <a:lnTo>
                      <a:pt x="5209540" y="1855470"/>
                    </a:lnTo>
                    <a:lnTo>
                      <a:pt x="6042660" y="1798320"/>
                    </a:lnTo>
                    <a:lnTo>
                      <a:pt x="5467350" y="2404110"/>
                    </a:lnTo>
                    <a:lnTo>
                      <a:pt x="6289040" y="2555240"/>
                    </a:lnTo>
                    <a:lnTo>
                      <a:pt x="5581650" y="2998470"/>
                    </a:lnTo>
                    <a:lnTo>
                      <a:pt x="6339840" y="3348990"/>
                    </a:lnTo>
                    <a:lnTo>
                      <a:pt x="5543550" y="3602990"/>
                    </a:lnTo>
                    <a:lnTo>
                      <a:pt x="6189980" y="4131310"/>
                    </a:lnTo>
                    <a:lnTo>
                      <a:pt x="5355590" y="4178300"/>
                    </a:lnTo>
                    <a:lnTo>
                      <a:pt x="5850890" y="4851400"/>
                    </a:lnTo>
                    <a:lnTo>
                      <a:pt x="5031740" y="4690110"/>
                    </a:lnTo>
                    <a:lnTo>
                      <a:pt x="5344160" y="5464810"/>
                    </a:lnTo>
                    <a:lnTo>
                      <a:pt x="4589780" y="5105400"/>
                    </a:lnTo>
                    <a:lnTo>
                      <a:pt x="4699000" y="5933440"/>
                    </a:lnTo>
                    <a:lnTo>
                      <a:pt x="4058920" y="5397500"/>
                    </a:lnTo>
                    <a:lnTo>
                      <a:pt x="3958590" y="6226810"/>
                    </a:lnTo>
                    <a:lnTo>
                      <a:pt x="3472180" y="5547360"/>
                    </a:lnTo>
                    <a:lnTo>
                      <a:pt x="3168650" y="6325870"/>
                    </a:lnTo>
                    <a:lnTo>
                      <a:pt x="2866390" y="5547360"/>
                    </a:lnTo>
                    <a:lnTo>
                      <a:pt x="2379980" y="6226810"/>
                    </a:lnTo>
                    <a:lnTo>
                      <a:pt x="2279650" y="5397500"/>
                    </a:lnTo>
                    <a:lnTo>
                      <a:pt x="1639570" y="5933440"/>
                    </a:lnTo>
                    <a:lnTo>
                      <a:pt x="1748791" y="5105400"/>
                    </a:lnTo>
                    <a:lnTo>
                      <a:pt x="994411" y="5466080"/>
                    </a:lnTo>
                    <a:lnTo>
                      <a:pt x="1306831" y="4691380"/>
                    </a:lnTo>
                    <a:lnTo>
                      <a:pt x="487681" y="4852670"/>
                    </a:lnTo>
                    <a:lnTo>
                      <a:pt x="982981" y="4179570"/>
                    </a:lnTo>
                    <a:lnTo>
                      <a:pt x="148591" y="4132580"/>
                    </a:lnTo>
                    <a:lnTo>
                      <a:pt x="795021" y="3604260"/>
                    </a:lnTo>
                    <a:lnTo>
                      <a:pt x="0" y="3350260"/>
                    </a:lnTo>
                    <a:lnTo>
                      <a:pt x="758190" y="2999740"/>
                    </a:lnTo>
                    <a:lnTo>
                      <a:pt x="49530" y="2555240"/>
                    </a:lnTo>
                    <a:lnTo>
                      <a:pt x="871220" y="2404110"/>
                    </a:lnTo>
                    <a:lnTo>
                      <a:pt x="295910" y="1798320"/>
                    </a:lnTo>
                    <a:lnTo>
                      <a:pt x="1129030" y="1855470"/>
                    </a:lnTo>
                    <a:lnTo>
                      <a:pt x="722630" y="1126490"/>
                    </a:lnTo>
                    <a:lnTo>
                      <a:pt x="1515110" y="1389380"/>
                    </a:lnTo>
                    <a:lnTo>
                      <a:pt x="1303020" y="581660"/>
                    </a:lnTo>
                    <a:lnTo>
                      <a:pt x="2005330" y="1033780"/>
                    </a:lnTo>
                    <a:lnTo>
                      <a:pt x="2000250" y="198120"/>
                    </a:lnTo>
                    <a:lnTo>
                      <a:pt x="2567940" y="810260"/>
                    </a:lnTo>
                    <a:lnTo>
                      <a:pt x="2771140" y="0"/>
                    </a:lnTo>
                    <a:lnTo>
                      <a:pt x="3169920" y="734060"/>
                    </a:lnTo>
                    <a:close/>
                  </a:path>
                </a:pathLst>
              </a:custGeom>
              <a:blipFill>
                <a:blip r:embed="rId4"/>
                <a:stretch>
                  <a:fillRect t="-110" b="-110"/>
                </a:stretch>
              </a:blipFill>
            </p:spPr>
          </p:sp>
        </p:grpSp>
        <p:sp>
          <p:nvSpPr>
            <p:cNvPr id="31" name="TextBox 31"/>
            <p:cNvSpPr txBox="1"/>
            <p:nvPr/>
          </p:nvSpPr>
          <p:spPr>
            <a:xfrm>
              <a:off x="0" y="2531952"/>
              <a:ext cx="4232856" cy="17098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 spc="18" dirty="0">
                  <a:solidFill>
                    <a:srgbClr val="000000"/>
                  </a:solidFill>
                  <a:latin typeface="Telegraf Italics"/>
                </a:rPr>
                <a:t>5.  </a:t>
              </a:r>
              <a:r>
                <a:rPr lang="en-US" sz="1800" spc="18" dirty="0" err="1">
                  <a:solidFill>
                    <a:srgbClr val="000000"/>
                  </a:solidFill>
                  <a:latin typeface="Telegraf Italics"/>
                </a:rPr>
                <a:t>Основное</a:t>
              </a:r>
              <a:r>
                <a:rPr lang="en-US" sz="1800" spc="18" dirty="0">
                  <a:solidFill>
                    <a:srgbClr val="000000"/>
                  </a:solidFill>
                  <a:latin typeface="Telegraf Italics"/>
                </a:rPr>
                <a:t> </a:t>
              </a:r>
              <a:r>
                <a:rPr lang="en-US" sz="1800" spc="18" dirty="0" err="1" smtClean="0">
                  <a:solidFill>
                    <a:srgbClr val="000000"/>
                  </a:solidFill>
                  <a:latin typeface="Telegraf Italics"/>
                </a:rPr>
                <a:t>правило</a:t>
              </a:r>
              <a:r>
                <a:rPr lang="ru-RU" sz="1800" spc="18" dirty="0" smtClean="0">
                  <a:solidFill>
                    <a:srgbClr val="000000"/>
                  </a:solidFill>
                  <a:latin typeface="Telegraf Italics"/>
                </a:rPr>
                <a:t> </a:t>
              </a:r>
              <a:r>
                <a:rPr lang="en-US" sz="1800" spc="18" dirty="0" err="1" smtClean="0">
                  <a:solidFill>
                    <a:srgbClr val="000000"/>
                  </a:solidFill>
                  <a:latin typeface="Telegraf Italics"/>
                </a:rPr>
                <a:t>оппозиции</a:t>
              </a:r>
              <a:r>
                <a:rPr lang="en-US" sz="1800" spc="18" dirty="0">
                  <a:solidFill>
                    <a:srgbClr val="000000"/>
                  </a:solidFill>
                  <a:latin typeface="Telegraf Italics"/>
                </a:rPr>
                <a:t>, </a:t>
              </a:r>
              <a:r>
                <a:rPr lang="en-US" sz="1800" spc="18" dirty="0" err="1">
                  <a:solidFill>
                    <a:srgbClr val="000000"/>
                  </a:solidFill>
                  <a:latin typeface="Telegraf Italics"/>
                </a:rPr>
                <a:t>как</a:t>
              </a:r>
              <a:r>
                <a:rPr lang="en-US" sz="1800" spc="18" dirty="0">
                  <a:solidFill>
                    <a:srgbClr val="000000"/>
                  </a:solidFill>
                  <a:latin typeface="Telegraf Italics"/>
                </a:rPr>
                <a:t> </a:t>
              </a:r>
              <a:r>
                <a:rPr lang="en-US" sz="1800" spc="18" dirty="0" err="1">
                  <a:solidFill>
                    <a:srgbClr val="000000"/>
                  </a:solidFill>
                  <a:latin typeface="Telegraf Italics"/>
                </a:rPr>
                <a:t>оно</a:t>
              </a:r>
              <a:r>
                <a:rPr lang="en-US" sz="1800" spc="18" dirty="0">
                  <a:solidFill>
                    <a:srgbClr val="000000"/>
                  </a:solidFill>
                  <a:latin typeface="Telegraf Italics"/>
                </a:rPr>
                <a:t> </a:t>
              </a:r>
              <a:r>
                <a:rPr lang="en-US" sz="1800" spc="18" dirty="0" err="1">
                  <a:solidFill>
                    <a:srgbClr val="000000"/>
                  </a:solidFill>
                  <a:latin typeface="Telegraf Italics"/>
                </a:rPr>
                <a:t>применяется</a:t>
              </a:r>
              <a:r>
                <a:rPr lang="en-US" sz="1800" spc="18" dirty="0">
                  <a:solidFill>
                    <a:srgbClr val="000000"/>
                  </a:solidFill>
                  <a:latin typeface="Telegraf Italics"/>
                </a:rPr>
                <a:t>.</a:t>
              </a:r>
            </a:p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7556679" y="3744197"/>
            <a:ext cx="3174642" cy="2846225"/>
            <a:chOff x="0" y="0"/>
            <a:chExt cx="4232856" cy="3794967"/>
          </a:xfrm>
        </p:grpSpPr>
        <p:sp>
          <p:nvSpPr>
            <p:cNvPr id="33" name="TextBox 33"/>
            <p:cNvSpPr txBox="1"/>
            <p:nvPr/>
          </p:nvSpPr>
          <p:spPr>
            <a:xfrm>
              <a:off x="0" y="2531952"/>
              <a:ext cx="4232856" cy="12630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 spc="18" dirty="0">
                  <a:solidFill>
                    <a:srgbClr val="000000"/>
                  </a:solidFill>
                  <a:latin typeface="Telegraf Italics"/>
                </a:rPr>
                <a:t>3. </a:t>
              </a:r>
              <a:r>
                <a:rPr lang="en-US" sz="1800" spc="18" dirty="0" err="1">
                  <a:solidFill>
                    <a:srgbClr val="000000"/>
                  </a:solidFill>
                  <a:latin typeface="Telegraf Italics"/>
                </a:rPr>
                <a:t>Правила</a:t>
              </a:r>
              <a:r>
                <a:rPr lang="en-US" sz="1800" spc="18" dirty="0">
                  <a:solidFill>
                    <a:srgbClr val="000000"/>
                  </a:solidFill>
                  <a:latin typeface="Telegraf Italics"/>
                </a:rPr>
                <a:t> </a:t>
              </a:r>
              <a:r>
                <a:rPr lang="en-US" sz="1800" spc="18" dirty="0" err="1" smtClean="0">
                  <a:solidFill>
                    <a:srgbClr val="000000"/>
                  </a:solidFill>
                  <a:latin typeface="Telegraf Italics"/>
                </a:rPr>
                <a:t>участия</a:t>
              </a:r>
              <a:r>
                <a:rPr lang="ru-RU" sz="1800" spc="18" dirty="0" smtClean="0">
                  <a:solidFill>
                    <a:srgbClr val="000000"/>
                  </a:solidFill>
                  <a:latin typeface="Telegraf Italics"/>
                </a:rPr>
                <a:t> </a:t>
              </a:r>
              <a:r>
                <a:rPr lang="en-US" sz="1800" spc="18" dirty="0" smtClean="0">
                  <a:solidFill>
                    <a:srgbClr val="000000"/>
                  </a:solidFill>
                  <a:latin typeface="Telegraf Italics"/>
                </a:rPr>
                <a:t>в </a:t>
              </a:r>
              <a:r>
                <a:rPr lang="en-US" sz="1800" spc="18" dirty="0" err="1">
                  <a:solidFill>
                    <a:srgbClr val="000000"/>
                  </a:solidFill>
                  <a:latin typeface="Telegraf Italics"/>
                </a:rPr>
                <a:t>соревнованиях</a:t>
              </a:r>
              <a:r>
                <a:rPr lang="en-US" sz="1800" spc="18" dirty="0">
                  <a:solidFill>
                    <a:srgbClr val="000000"/>
                  </a:solidFill>
                  <a:latin typeface="Telegraf Italics"/>
                </a:rPr>
                <a:t>.</a:t>
              </a:r>
            </a:p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endParaRPr dirty="0"/>
            </a:p>
          </p:txBody>
        </p:sp>
        <p:grpSp>
          <p:nvGrpSpPr>
            <p:cNvPr id="34" name="Group 34"/>
            <p:cNvGrpSpPr>
              <a:grpSpLocks noChangeAspect="1"/>
            </p:cNvGrpSpPr>
            <p:nvPr/>
          </p:nvGrpSpPr>
          <p:grpSpPr>
            <a:xfrm>
              <a:off x="976264" y="0"/>
              <a:ext cx="2280327" cy="2276215"/>
              <a:chOff x="0" y="0"/>
              <a:chExt cx="6338570" cy="632714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6339840" cy="6325870"/>
              </a:xfrm>
              <a:custGeom>
                <a:avLst/>
                <a:gdLst/>
                <a:ahLst/>
                <a:cxnLst/>
                <a:rect l="l" t="t" r="r" b="b"/>
                <a:pathLst>
                  <a:path w="6339840" h="6325870">
                    <a:moveTo>
                      <a:pt x="3169920" y="734060"/>
                    </a:moveTo>
                    <a:lnTo>
                      <a:pt x="3567430" y="0"/>
                    </a:lnTo>
                    <a:lnTo>
                      <a:pt x="3770630" y="810260"/>
                    </a:lnTo>
                    <a:lnTo>
                      <a:pt x="4338320" y="198120"/>
                    </a:lnTo>
                    <a:lnTo>
                      <a:pt x="4333240" y="1033780"/>
                    </a:lnTo>
                    <a:lnTo>
                      <a:pt x="5035550" y="581660"/>
                    </a:lnTo>
                    <a:lnTo>
                      <a:pt x="4823460" y="1389380"/>
                    </a:lnTo>
                    <a:lnTo>
                      <a:pt x="5615940" y="1126490"/>
                    </a:lnTo>
                    <a:lnTo>
                      <a:pt x="5209540" y="1855470"/>
                    </a:lnTo>
                    <a:lnTo>
                      <a:pt x="6042660" y="1798320"/>
                    </a:lnTo>
                    <a:lnTo>
                      <a:pt x="5467350" y="2404110"/>
                    </a:lnTo>
                    <a:lnTo>
                      <a:pt x="6289040" y="2555240"/>
                    </a:lnTo>
                    <a:lnTo>
                      <a:pt x="5581650" y="2998470"/>
                    </a:lnTo>
                    <a:lnTo>
                      <a:pt x="6339840" y="3348990"/>
                    </a:lnTo>
                    <a:lnTo>
                      <a:pt x="5543550" y="3602990"/>
                    </a:lnTo>
                    <a:lnTo>
                      <a:pt x="6189980" y="4131310"/>
                    </a:lnTo>
                    <a:lnTo>
                      <a:pt x="5355590" y="4178300"/>
                    </a:lnTo>
                    <a:lnTo>
                      <a:pt x="5850890" y="4851400"/>
                    </a:lnTo>
                    <a:lnTo>
                      <a:pt x="5031740" y="4690110"/>
                    </a:lnTo>
                    <a:lnTo>
                      <a:pt x="5344160" y="5464810"/>
                    </a:lnTo>
                    <a:lnTo>
                      <a:pt x="4589780" y="5105400"/>
                    </a:lnTo>
                    <a:lnTo>
                      <a:pt x="4699000" y="5933440"/>
                    </a:lnTo>
                    <a:lnTo>
                      <a:pt x="4058920" y="5397500"/>
                    </a:lnTo>
                    <a:lnTo>
                      <a:pt x="3958590" y="6226810"/>
                    </a:lnTo>
                    <a:lnTo>
                      <a:pt x="3472180" y="5547360"/>
                    </a:lnTo>
                    <a:lnTo>
                      <a:pt x="3168650" y="6325870"/>
                    </a:lnTo>
                    <a:lnTo>
                      <a:pt x="2866390" y="5547360"/>
                    </a:lnTo>
                    <a:lnTo>
                      <a:pt x="2379980" y="6226810"/>
                    </a:lnTo>
                    <a:lnTo>
                      <a:pt x="2279650" y="5397500"/>
                    </a:lnTo>
                    <a:lnTo>
                      <a:pt x="1639570" y="5933440"/>
                    </a:lnTo>
                    <a:lnTo>
                      <a:pt x="1748791" y="5105400"/>
                    </a:lnTo>
                    <a:lnTo>
                      <a:pt x="994411" y="5466080"/>
                    </a:lnTo>
                    <a:lnTo>
                      <a:pt x="1306831" y="4691380"/>
                    </a:lnTo>
                    <a:lnTo>
                      <a:pt x="487681" y="4852670"/>
                    </a:lnTo>
                    <a:lnTo>
                      <a:pt x="982981" y="4179570"/>
                    </a:lnTo>
                    <a:lnTo>
                      <a:pt x="148591" y="4132580"/>
                    </a:lnTo>
                    <a:lnTo>
                      <a:pt x="795021" y="3604260"/>
                    </a:lnTo>
                    <a:lnTo>
                      <a:pt x="0" y="3350260"/>
                    </a:lnTo>
                    <a:lnTo>
                      <a:pt x="758190" y="2999740"/>
                    </a:lnTo>
                    <a:lnTo>
                      <a:pt x="49530" y="2555240"/>
                    </a:lnTo>
                    <a:lnTo>
                      <a:pt x="871220" y="2404110"/>
                    </a:lnTo>
                    <a:lnTo>
                      <a:pt x="295910" y="1798320"/>
                    </a:lnTo>
                    <a:lnTo>
                      <a:pt x="1129030" y="1855470"/>
                    </a:lnTo>
                    <a:lnTo>
                      <a:pt x="722630" y="1126490"/>
                    </a:lnTo>
                    <a:lnTo>
                      <a:pt x="1515110" y="1389380"/>
                    </a:lnTo>
                    <a:lnTo>
                      <a:pt x="1303020" y="581660"/>
                    </a:lnTo>
                    <a:lnTo>
                      <a:pt x="2005330" y="1033780"/>
                    </a:lnTo>
                    <a:lnTo>
                      <a:pt x="2000250" y="198120"/>
                    </a:lnTo>
                    <a:lnTo>
                      <a:pt x="2567940" y="810260"/>
                    </a:lnTo>
                    <a:lnTo>
                      <a:pt x="2771140" y="0"/>
                    </a:lnTo>
                    <a:lnTo>
                      <a:pt x="3169920" y="734060"/>
                    </a:lnTo>
                    <a:close/>
                  </a:path>
                </a:pathLst>
              </a:custGeom>
              <a:blipFill>
                <a:blip r:embed="rId4"/>
                <a:stretch>
                  <a:fillRect t="-110" b="-110"/>
                </a:stretch>
              </a:blipFill>
            </p:spPr>
          </p:sp>
        </p:grpSp>
      </p:grpSp>
      <p:grpSp>
        <p:nvGrpSpPr>
          <p:cNvPr id="36" name="Group 36"/>
          <p:cNvGrpSpPr/>
          <p:nvPr/>
        </p:nvGrpSpPr>
        <p:grpSpPr>
          <a:xfrm rot="-5400000">
            <a:off x="188109" y="3041068"/>
            <a:ext cx="3253808" cy="3187414"/>
            <a:chOff x="0" y="0"/>
            <a:chExt cx="4338410" cy="4249885"/>
          </a:xfrm>
        </p:grpSpPr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610757" y="0"/>
              <a:ext cx="2727654" cy="4249885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727654" cy="4249885"/>
            </a:xfrm>
            <a:prstGeom prst="rect">
              <a:avLst/>
            </a:prstGeom>
          </p:spPr>
        </p:pic>
      </p:grpSp>
      <p:grpSp>
        <p:nvGrpSpPr>
          <p:cNvPr id="39" name="Group 39"/>
          <p:cNvGrpSpPr/>
          <p:nvPr/>
        </p:nvGrpSpPr>
        <p:grpSpPr>
          <a:xfrm>
            <a:off x="862125" y="6735925"/>
            <a:ext cx="3174642" cy="3789200"/>
            <a:chOff x="0" y="0"/>
            <a:chExt cx="4232856" cy="5052267"/>
          </a:xfrm>
        </p:grpSpPr>
        <p:sp>
          <p:nvSpPr>
            <p:cNvPr id="40" name="TextBox 40"/>
            <p:cNvSpPr txBox="1"/>
            <p:nvPr/>
          </p:nvSpPr>
          <p:spPr>
            <a:xfrm>
              <a:off x="0" y="2531952"/>
              <a:ext cx="4232856" cy="2520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88620" lvl="1" indent="-194310" algn="ctr">
                <a:lnSpc>
                  <a:spcPts val="2520"/>
                </a:lnSpc>
                <a:buFont typeface="Arial"/>
                <a:buChar char="•"/>
              </a:pPr>
              <a:r>
                <a:rPr lang="en-US" sz="1800" spc="18">
                  <a:solidFill>
                    <a:srgbClr val="000000"/>
                  </a:solidFill>
                  <a:latin typeface="Telegraf Italics"/>
                </a:rPr>
                <a:t>Историю  шашек,  как  возникла  и   развивалась игра,  ее  современные разновидности.</a:t>
              </a:r>
            </a:p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  <p:grpSp>
          <p:nvGrpSpPr>
            <p:cNvPr id="41" name="Group 41"/>
            <p:cNvGrpSpPr>
              <a:grpSpLocks noChangeAspect="1"/>
            </p:cNvGrpSpPr>
            <p:nvPr/>
          </p:nvGrpSpPr>
          <p:grpSpPr>
            <a:xfrm>
              <a:off x="976264" y="0"/>
              <a:ext cx="2280327" cy="2276215"/>
              <a:chOff x="0" y="0"/>
              <a:chExt cx="6338570" cy="632714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6339840" cy="6325870"/>
              </a:xfrm>
              <a:custGeom>
                <a:avLst/>
                <a:gdLst/>
                <a:ahLst/>
                <a:cxnLst/>
                <a:rect l="l" t="t" r="r" b="b"/>
                <a:pathLst>
                  <a:path w="6339840" h="6325870">
                    <a:moveTo>
                      <a:pt x="3169920" y="734060"/>
                    </a:moveTo>
                    <a:lnTo>
                      <a:pt x="3567430" y="0"/>
                    </a:lnTo>
                    <a:lnTo>
                      <a:pt x="3770630" y="810260"/>
                    </a:lnTo>
                    <a:lnTo>
                      <a:pt x="4338320" y="198120"/>
                    </a:lnTo>
                    <a:lnTo>
                      <a:pt x="4333240" y="1033780"/>
                    </a:lnTo>
                    <a:lnTo>
                      <a:pt x="5035550" y="581660"/>
                    </a:lnTo>
                    <a:lnTo>
                      <a:pt x="4823460" y="1389380"/>
                    </a:lnTo>
                    <a:lnTo>
                      <a:pt x="5615940" y="1126490"/>
                    </a:lnTo>
                    <a:lnTo>
                      <a:pt x="5209540" y="1855470"/>
                    </a:lnTo>
                    <a:lnTo>
                      <a:pt x="6042660" y="1798320"/>
                    </a:lnTo>
                    <a:lnTo>
                      <a:pt x="5467350" y="2404110"/>
                    </a:lnTo>
                    <a:lnTo>
                      <a:pt x="6289040" y="2555240"/>
                    </a:lnTo>
                    <a:lnTo>
                      <a:pt x="5581650" y="2998470"/>
                    </a:lnTo>
                    <a:lnTo>
                      <a:pt x="6339840" y="3348990"/>
                    </a:lnTo>
                    <a:lnTo>
                      <a:pt x="5543550" y="3602990"/>
                    </a:lnTo>
                    <a:lnTo>
                      <a:pt x="6189980" y="4131310"/>
                    </a:lnTo>
                    <a:lnTo>
                      <a:pt x="5355590" y="4178300"/>
                    </a:lnTo>
                    <a:lnTo>
                      <a:pt x="5850890" y="4851400"/>
                    </a:lnTo>
                    <a:lnTo>
                      <a:pt x="5031740" y="4690110"/>
                    </a:lnTo>
                    <a:lnTo>
                      <a:pt x="5344160" y="5464810"/>
                    </a:lnTo>
                    <a:lnTo>
                      <a:pt x="4589780" y="5105400"/>
                    </a:lnTo>
                    <a:lnTo>
                      <a:pt x="4699000" y="5933440"/>
                    </a:lnTo>
                    <a:lnTo>
                      <a:pt x="4058920" y="5397500"/>
                    </a:lnTo>
                    <a:lnTo>
                      <a:pt x="3958590" y="6226810"/>
                    </a:lnTo>
                    <a:lnTo>
                      <a:pt x="3472180" y="5547360"/>
                    </a:lnTo>
                    <a:lnTo>
                      <a:pt x="3168650" y="6325870"/>
                    </a:lnTo>
                    <a:lnTo>
                      <a:pt x="2866390" y="5547360"/>
                    </a:lnTo>
                    <a:lnTo>
                      <a:pt x="2379980" y="6226810"/>
                    </a:lnTo>
                    <a:lnTo>
                      <a:pt x="2279650" y="5397500"/>
                    </a:lnTo>
                    <a:lnTo>
                      <a:pt x="1639570" y="5933440"/>
                    </a:lnTo>
                    <a:lnTo>
                      <a:pt x="1748791" y="5105400"/>
                    </a:lnTo>
                    <a:lnTo>
                      <a:pt x="994411" y="5466080"/>
                    </a:lnTo>
                    <a:lnTo>
                      <a:pt x="1306831" y="4691380"/>
                    </a:lnTo>
                    <a:lnTo>
                      <a:pt x="487681" y="4852670"/>
                    </a:lnTo>
                    <a:lnTo>
                      <a:pt x="982981" y="4179570"/>
                    </a:lnTo>
                    <a:lnTo>
                      <a:pt x="148591" y="4132580"/>
                    </a:lnTo>
                    <a:lnTo>
                      <a:pt x="795021" y="3604260"/>
                    </a:lnTo>
                    <a:lnTo>
                      <a:pt x="0" y="3350260"/>
                    </a:lnTo>
                    <a:lnTo>
                      <a:pt x="758190" y="2999740"/>
                    </a:lnTo>
                    <a:lnTo>
                      <a:pt x="49530" y="2555240"/>
                    </a:lnTo>
                    <a:lnTo>
                      <a:pt x="871220" y="2404110"/>
                    </a:lnTo>
                    <a:lnTo>
                      <a:pt x="295910" y="1798320"/>
                    </a:lnTo>
                    <a:lnTo>
                      <a:pt x="1129030" y="1855470"/>
                    </a:lnTo>
                    <a:lnTo>
                      <a:pt x="722630" y="1126490"/>
                    </a:lnTo>
                    <a:lnTo>
                      <a:pt x="1515110" y="1389380"/>
                    </a:lnTo>
                    <a:lnTo>
                      <a:pt x="1303020" y="581660"/>
                    </a:lnTo>
                    <a:lnTo>
                      <a:pt x="2005330" y="1033780"/>
                    </a:lnTo>
                    <a:lnTo>
                      <a:pt x="2000250" y="198120"/>
                    </a:lnTo>
                    <a:lnTo>
                      <a:pt x="2567940" y="810260"/>
                    </a:lnTo>
                    <a:lnTo>
                      <a:pt x="2771140" y="0"/>
                    </a:lnTo>
                    <a:lnTo>
                      <a:pt x="3169920" y="734060"/>
                    </a:lnTo>
                    <a:close/>
                  </a:path>
                </a:pathLst>
              </a:custGeom>
              <a:blipFill>
                <a:blip r:embed="rId4"/>
                <a:stretch>
                  <a:fillRect t="-110" b="-110"/>
                </a:stretch>
              </a:blipFill>
            </p:spPr>
          </p:sp>
        </p:grpSp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6126065" y="8095494"/>
            <a:ext cx="1070062" cy="1070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D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771404" y="3253808"/>
            <a:ext cx="3779385" cy="377938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034192" y="0"/>
            <a:ext cx="3253808" cy="3253808"/>
            <a:chOff x="0" y="0"/>
            <a:chExt cx="4338410" cy="4338410"/>
          </a:xfrm>
        </p:grpSpPr>
        <p:grpSp>
          <p:nvGrpSpPr>
            <p:cNvPr id="4" name="Group 4"/>
            <p:cNvGrpSpPr/>
            <p:nvPr/>
          </p:nvGrpSpPr>
          <p:grpSpPr>
            <a:xfrm>
              <a:off x="81304" y="47349"/>
              <a:ext cx="4243711" cy="4243711"/>
              <a:chOff x="0" y="0"/>
              <a:chExt cx="1913890" cy="191389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8D07"/>
              </a:solidFill>
            </p:spPr>
          </p:sp>
        </p:grp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169205" y="2169205"/>
              <a:ext cx="2169205" cy="2169205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2169205" cy="2169205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0" y="2169205"/>
              <a:ext cx="2169205" cy="2169205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2169205" y="0"/>
              <a:ext cx="2169205" cy="2169205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15034192" y="7033192"/>
            <a:ext cx="3253808" cy="3253808"/>
            <a:chOff x="0" y="0"/>
            <a:chExt cx="4338410" cy="4338410"/>
          </a:xfrm>
        </p:grpSpPr>
        <p:grpSp>
          <p:nvGrpSpPr>
            <p:cNvPr id="11" name="Group 11"/>
            <p:cNvGrpSpPr/>
            <p:nvPr/>
          </p:nvGrpSpPr>
          <p:grpSpPr>
            <a:xfrm>
              <a:off x="2169205" y="0"/>
              <a:ext cx="2169205" cy="2169205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FE9CE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2169205" y="2169205"/>
              <a:ext cx="2169205" cy="2169205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FE9CE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0" y="0"/>
              <a:ext cx="2169205" cy="2169205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FE9CE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0" y="2169205"/>
              <a:ext cx="2169205" cy="2169205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FE9CE"/>
              </a:solidFill>
            </p:spPr>
          </p:sp>
        </p:grpSp>
      </p:grpSp>
      <p:grpSp>
        <p:nvGrpSpPr>
          <p:cNvPr id="19" name="Group 19"/>
          <p:cNvGrpSpPr/>
          <p:nvPr/>
        </p:nvGrpSpPr>
        <p:grpSpPr>
          <a:xfrm>
            <a:off x="1028700" y="4142520"/>
            <a:ext cx="3898965" cy="4517576"/>
            <a:chOff x="0" y="0"/>
            <a:chExt cx="5198621" cy="6023435"/>
          </a:xfrm>
        </p:grpSpPr>
        <p:sp>
          <p:nvSpPr>
            <p:cNvPr id="20" name="TextBox 20"/>
            <p:cNvSpPr txBox="1"/>
            <p:nvPr/>
          </p:nvSpPr>
          <p:spPr>
            <a:xfrm>
              <a:off x="0" y="1175845"/>
              <a:ext cx="5198621" cy="48475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3200">
                  <a:solidFill>
                    <a:srgbClr val="000000"/>
                  </a:solidFill>
                  <a:latin typeface="Telegraf Bold"/>
                </a:rPr>
                <a:t> Решать стандартные комбинации в 2-3 хода и этюды в 4-5 ходов.</a:t>
              </a:r>
            </a:p>
            <a:p>
              <a:pPr algn="l">
                <a:lnSpc>
                  <a:spcPts val="4800"/>
                </a:lnSpc>
              </a:pPr>
              <a:endParaRPr/>
            </a:p>
          </p:txBody>
        </p: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30263" cy="830263"/>
            </a:xfrm>
            <a:prstGeom prst="rect">
              <a:avLst/>
            </a:prstGeom>
          </p:spPr>
        </p:pic>
      </p:grpSp>
      <p:grpSp>
        <p:nvGrpSpPr>
          <p:cNvPr id="22" name="Group 22"/>
          <p:cNvGrpSpPr/>
          <p:nvPr/>
        </p:nvGrpSpPr>
        <p:grpSpPr>
          <a:xfrm>
            <a:off x="5645150" y="4149158"/>
            <a:ext cx="3898965" cy="4517576"/>
            <a:chOff x="0" y="0"/>
            <a:chExt cx="5198621" cy="6023435"/>
          </a:xfrm>
        </p:grpSpPr>
        <p:sp>
          <p:nvSpPr>
            <p:cNvPr id="23" name="TextBox 23"/>
            <p:cNvSpPr txBox="1"/>
            <p:nvPr/>
          </p:nvSpPr>
          <p:spPr>
            <a:xfrm>
              <a:off x="0" y="1175845"/>
              <a:ext cx="5198621" cy="48475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3200">
                  <a:solidFill>
                    <a:srgbClr val="000000"/>
                  </a:solidFill>
                  <a:latin typeface="Telegraf Bold"/>
                </a:rPr>
                <a:t> Поймать дамку противника тремя дамками (Треугольник Петрова).</a:t>
              </a:r>
            </a:p>
            <a:p>
              <a:pPr algn="l">
                <a:lnSpc>
                  <a:spcPts val="4800"/>
                </a:lnSpc>
              </a:pPr>
              <a:endParaRPr/>
            </a:p>
          </p:txBody>
        </p:sp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30263" cy="830263"/>
            </a:xfrm>
            <a:prstGeom prst="rect">
              <a:avLst/>
            </a:prstGeom>
          </p:spPr>
        </p:pic>
      </p:grpSp>
      <p:grpSp>
        <p:nvGrpSpPr>
          <p:cNvPr id="25" name="Group 25"/>
          <p:cNvGrpSpPr/>
          <p:nvPr/>
        </p:nvGrpSpPr>
        <p:grpSpPr>
          <a:xfrm>
            <a:off x="10261600" y="4149158"/>
            <a:ext cx="3898965" cy="3907976"/>
            <a:chOff x="0" y="0"/>
            <a:chExt cx="5198621" cy="5210635"/>
          </a:xfrm>
        </p:grpSpPr>
        <p:sp>
          <p:nvSpPr>
            <p:cNvPr id="26" name="TextBox 26"/>
            <p:cNvSpPr txBox="1"/>
            <p:nvPr/>
          </p:nvSpPr>
          <p:spPr>
            <a:xfrm>
              <a:off x="0" y="1175845"/>
              <a:ext cx="5198621" cy="40347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3200">
                  <a:solidFill>
                    <a:srgbClr val="000000"/>
                  </a:solidFill>
                  <a:latin typeface="Telegraf Bold"/>
                </a:rPr>
                <a:t> Самостоятельно работатьс дидактическими материалами.</a:t>
              </a:r>
            </a:p>
            <a:p>
              <a:pPr algn="l">
                <a:lnSpc>
                  <a:spcPts val="4800"/>
                </a:lnSpc>
              </a:pPr>
              <a:endParaRPr/>
            </a:p>
          </p:txBody>
        </p:sp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30263" cy="830263"/>
            </a:xfrm>
            <a:prstGeom prst="rect">
              <a:avLst/>
            </a:prstGeom>
          </p:spPr>
        </p:pic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850985" y="4333389"/>
            <a:ext cx="1620221" cy="1620221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224056" y="7246687"/>
            <a:ext cx="1253859" cy="1253859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844278" y="8882381"/>
            <a:ext cx="1253859" cy="1253859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273324" y="8882381"/>
            <a:ext cx="1155323" cy="1155323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6893546" y="7295955"/>
            <a:ext cx="1155323" cy="1155323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5914087" y="954298"/>
            <a:ext cx="1345213" cy="1345213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1028700" y="1219200"/>
            <a:ext cx="12251496" cy="2541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80"/>
              </a:lnSpc>
            </a:pPr>
            <a:r>
              <a:rPr lang="en-US" sz="7200" spc="359" dirty="0" err="1">
                <a:solidFill>
                  <a:srgbClr val="000000"/>
                </a:solidFill>
                <a:latin typeface="Phatt Outline"/>
              </a:rPr>
              <a:t>После</a:t>
            </a:r>
            <a:r>
              <a:rPr lang="en-US" sz="7200" spc="359" dirty="0">
                <a:solidFill>
                  <a:srgbClr val="000000"/>
                </a:solidFill>
                <a:latin typeface="Phatt Outline"/>
              </a:rPr>
              <a:t> </a:t>
            </a:r>
            <a:r>
              <a:rPr lang="en-US" sz="7200" spc="359" dirty="0" err="1">
                <a:solidFill>
                  <a:srgbClr val="000000"/>
                </a:solidFill>
                <a:latin typeface="Phatt Outline"/>
              </a:rPr>
              <a:t>обучения</a:t>
            </a:r>
            <a:r>
              <a:rPr lang="en-US" sz="7200" spc="359" dirty="0">
                <a:solidFill>
                  <a:srgbClr val="000000"/>
                </a:solidFill>
                <a:latin typeface="Phatt Outline"/>
              </a:rPr>
              <a:t> </a:t>
            </a:r>
            <a:r>
              <a:rPr lang="en-US" sz="7200" spc="359" dirty="0" err="1">
                <a:solidFill>
                  <a:srgbClr val="000000"/>
                </a:solidFill>
                <a:latin typeface="Phatt Outline"/>
              </a:rPr>
              <a:t>дети</a:t>
            </a:r>
            <a:r>
              <a:rPr lang="en-US" sz="7200" spc="359" dirty="0">
                <a:solidFill>
                  <a:srgbClr val="000000"/>
                </a:solidFill>
                <a:latin typeface="Phatt Outline"/>
              </a:rPr>
              <a:t> </a:t>
            </a:r>
            <a:r>
              <a:rPr lang="en-US" sz="7200" spc="359" dirty="0" err="1">
                <a:solidFill>
                  <a:srgbClr val="000000"/>
                </a:solidFill>
                <a:latin typeface="Phatt Outline"/>
              </a:rPr>
              <a:t>будут</a:t>
            </a:r>
            <a:r>
              <a:rPr lang="en-US" sz="7200" spc="359" dirty="0">
                <a:solidFill>
                  <a:srgbClr val="000000"/>
                </a:solidFill>
                <a:latin typeface="Phatt Outline"/>
              </a:rPr>
              <a:t> </a:t>
            </a:r>
            <a:r>
              <a:rPr lang="en-US" sz="7200" spc="359" dirty="0" err="1" smtClean="0">
                <a:solidFill>
                  <a:srgbClr val="000000"/>
                </a:solidFill>
                <a:latin typeface="Phatt Outline"/>
              </a:rPr>
              <a:t>уметь</a:t>
            </a:r>
            <a:r>
              <a:rPr lang="ru-RU" sz="7200" spc="359" dirty="0" smtClean="0">
                <a:solidFill>
                  <a:srgbClr val="000000"/>
                </a:solidFill>
                <a:latin typeface="Phatt Outline"/>
              </a:rPr>
              <a:t>:</a:t>
            </a:r>
            <a:endParaRPr lang="en-US" sz="7200" spc="359" dirty="0">
              <a:solidFill>
                <a:srgbClr val="000000"/>
              </a:solidFill>
              <a:latin typeface="Phatt Outline"/>
            </a:endParaRPr>
          </a:p>
          <a:p>
            <a:pPr marL="0" lvl="0" indent="0" algn="l">
              <a:lnSpc>
                <a:spcPts val="6480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34192" y="7033192"/>
            <a:ext cx="3253808" cy="3253808"/>
            <a:chOff x="0" y="0"/>
            <a:chExt cx="4338410" cy="4338410"/>
          </a:xfrm>
        </p:grpSpPr>
        <p:grpSp>
          <p:nvGrpSpPr>
            <p:cNvPr id="3" name="Group 3"/>
            <p:cNvGrpSpPr/>
            <p:nvPr/>
          </p:nvGrpSpPr>
          <p:grpSpPr>
            <a:xfrm>
              <a:off x="81304" y="47349"/>
              <a:ext cx="4243711" cy="4243711"/>
              <a:chOff x="0" y="0"/>
              <a:chExt cx="1913890" cy="191389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A6FF00"/>
              </a:solidFill>
            </p:spPr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9205" y="2169205"/>
              <a:ext cx="2169205" cy="2169205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2169205" cy="2169205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0" y="2169205"/>
              <a:ext cx="2169205" cy="2169205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2169205" y="0"/>
              <a:ext cx="2169205" cy="2169205"/>
            </a:xfrm>
            <a:prstGeom prst="rect">
              <a:avLst/>
            </a:prstGeom>
          </p:spPr>
        </p:pic>
      </p:grpSp>
      <p:grpSp>
        <p:nvGrpSpPr>
          <p:cNvPr id="36" name="Group 36"/>
          <p:cNvGrpSpPr/>
          <p:nvPr/>
        </p:nvGrpSpPr>
        <p:grpSpPr>
          <a:xfrm rot="-5400000">
            <a:off x="188109" y="3041068"/>
            <a:ext cx="3253808" cy="3187414"/>
            <a:chOff x="0" y="0"/>
            <a:chExt cx="4338410" cy="4249885"/>
          </a:xfrm>
        </p:grpSpPr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610757" y="0"/>
              <a:ext cx="2727654" cy="4249885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727654" cy="4249885"/>
            </a:xfrm>
            <a:prstGeom prst="rect">
              <a:avLst/>
            </a:prstGeom>
          </p:spPr>
        </p:pic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6126065" y="8095494"/>
            <a:ext cx="1070062" cy="107006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013" y="841431"/>
            <a:ext cx="13219179" cy="863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3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D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812946" y="384297"/>
            <a:ext cx="3779385" cy="377938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034192" y="0"/>
            <a:ext cx="3253808" cy="3253808"/>
            <a:chOff x="0" y="0"/>
            <a:chExt cx="4338410" cy="4338410"/>
          </a:xfrm>
        </p:grpSpPr>
        <p:grpSp>
          <p:nvGrpSpPr>
            <p:cNvPr id="4" name="Group 4"/>
            <p:cNvGrpSpPr/>
            <p:nvPr/>
          </p:nvGrpSpPr>
          <p:grpSpPr>
            <a:xfrm>
              <a:off x="81304" y="47349"/>
              <a:ext cx="4243711" cy="4243711"/>
              <a:chOff x="0" y="0"/>
              <a:chExt cx="1913890" cy="191389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8D07"/>
              </a:solidFill>
            </p:spPr>
          </p:sp>
        </p:grp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169205" y="2169205"/>
              <a:ext cx="2169205" cy="2169205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2169205" cy="2169205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0" y="2169205"/>
              <a:ext cx="2169205" cy="2169205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2169205" y="0"/>
              <a:ext cx="2169205" cy="2169205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15034192" y="7033192"/>
            <a:ext cx="3253808" cy="3253808"/>
            <a:chOff x="0" y="0"/>
            <a:chExt cx="4338410" cy="4338410"/>
          </a:xfrm>
        </p:grpSpPr>
        <p:grpSp>
          <p:nvGrpSpPr>
            <p:cNvPr id="11" name="Group 11"/>
            <p:cNvGrpSpPr/>
            <p:nvPr/>
          </p:nvGrpSpPr>
          <p:grpSpPr>
            <a:xfrm>
              <a:off x="2169205" y="0"/>
              <a:ext cx="2169205" cy="2169205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FE9CE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2169205" y="2169205"/>
              <a:ext cx="2169205" cy="2169205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FE9CE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0" y="0"/>
              <a:ext cx="2169205" cy="2169205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FE9CE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0" y="2169205"/>
              <a:ext cx="2169205" cy="2169205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FE9CE"/>
              </a:solidFill>
            </p:spPr>
          </p:sp>
        </p:grp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892529" y="1463880"/>
            <a:ext cx="1620221" cy="1620221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220714" y="7286125"/>
            <a:ext cx="1253859" cy="1253859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844278" y="8882381"/>
            <a:ext cx="1253859" cy="1253859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273324" y="8882381"/>
            <a:ext cx="1155323" cy="1155323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954501" y="7286125"/>
            <a:ext cx="1155323" cy="1155323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850985" y="928778"/>
            <a:ext cx="1345213" cy="134521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56" y="4711452"/>
            <a:ext cx="6768752" cy="528617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808" y="-29729"/>
            <a:ext cx="7679362" cy="51145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04" y="5167688"/>
            <a:ext cx="496855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815908" y="6961206"/>
            <a:ext cx="4706937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20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476</Words>
  <Application>Microsoft Office PowerPoint</Application>
  <PresentationFormat>Произвольный</PresentationFormat>
  <Paragraphs>78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4" baseType="lpstr">
      <vt:lpstr>Arial</vt:lpstr>
      <vt:lpstr>Telegraf Italics</vt:lpstr>
      <vt:lpstr>Phatt Bold</vt:lpstr>
      <vt:lpstr>Phatt Outline Bold</vt:lpstr>
      <vt:lpstr>Telegraf Bold</vt:lpstr>
      <vt:lpstr>Telegraf Bold Italics</vt:lpstr>
      <vt:lpstr>Telegraf</vt:lpstr>
      <vt:lpstr>Phatt Outline</vt:lpstr>
      <vt:lpstr>Arimo</vt:lpstr>
      <vt:lpstr>Arimo Italics</vt:lpstr>
      <vt:lpstr>Phatt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Шашки</dc:title>
  <cp:lastModifiedBy>123</cp:lastModifiedBy>
  <cp:revision>6</cp:revision>
  <dcterms:created xsi:type="dcterms:W3CDTF">2006-08-16T00:00:00Z</dcterms:created>
  <dcterms:modified xsi:type="dcterms:W3CDTF">2024-08-28T11:22:55Z</dcterms:modified>
  <dc:identifier>DAE_7ZZzOuM</dc:identifier>
</cp:coreProperties>
</file>