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Lato Bold" panose="020B0604020202020204" charset="0"/>
      <p:regular r:id="rId11"/>
    </p:embeddedFont>
    <p:embeddedFont>
      <p:font typeface="Lato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Open Sans Light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 Bold Bold" panose="020B0604020202020204" charset="0"/>
      <p:regular r:id="rId19"/>
    </p:embeddedFont>
    <p:embeddedFont>
      <p:font typeface="Open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-2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798137" y="6580210"/>
            <a:ext cx="8727621" cy="774378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471150" y="-1106859"/>
            <a:ext cx="12500768" cy="12500718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3332"/>
              </a:stretch>
            </a:blipFill>
          </p:spPr>
        </p:sp>
      </p:grpSp>
      <p:sp>
        <p:nvSpPr>
          <p:cNvPr id="5" name="AutoShape 5"/>
          <p:cNvSpPr/>
          <p:nvPr/>
        </p:nvSpPr>
        <p:spPr>
          <a:xfrm rot="-5419015">
            <a:off x="172482" y="7382751"/>
            <a:ext cx="1721962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771785" y="-4005240"/>
            <a:ext cx="8727621" cy="77437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35726" y="6455108"/>
            <a:ext cx="7547247" cy="253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4"/>
              </a:lnSpc>
            </a:pPr>
            <a:r>
              <a:rPr lang="en-US" sz="3624">
                <a:solidFill>
                  <a:srgbClr val="FFFAF4"/>
                </a:solidFill>
                <a:latin typeface="Lato"/>
              </a:rPr>
              <a:t>Дополнительная</a:t>
            </a:r>
          </a:p>
          <a:p>
            <a:pPr>
              <a:lnSpc>
                <a:spcPts val="5074"/>
              </a:lnSpc>
            </a:pPr>
            <a:r>
              <a:rPr lang="en-US" sz="3624">
                <a:solidFill>
                  <a:srgbClr val="FFFAF4"/>
                </a:solidFill>
                <a:latin typeface="Lato"/>
              </a:rPr>
              <a:t>общеразвивающая </a:t>
            </a:r>
          </a:p>
          <a:p>
            <a:pPr>
              <a:lnSpc>
                <a:spcPts val="5074"/>
              </a:lnSpc>
            </a:pPr>
            <a:r>
              <a:rPr lang="en-US" sz="3624">
                <a:solidFill>
                  <a:srgbClr val="FFFAF4"/>
                </a:solidFill>
                <a:latin typeface="Lato"/>
              </a:rPr>
              <a:t>программа</a:t>
            </a:r>
          </a:p>
          <a:p>
            <a:pPr>
              <a:lnSpc>
                <a:spcPts val="5074"/>
              </a:lnSpc>
            </a:pPr>
            <a:endParaRPr lang="en-US" sz="3624">
              <a:solidFill>
                <a:srgbClr val="FFFAF4"/>
              </a:solidFill>
              <a:latin typeface="La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9212" y="3465120"/>
            <a:ext cx="9133248" cy="240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69"/>
              </a:lnSpc>
            </a:pPr>
            <a:r>
              <a:rPr lang="en-US" sz="7974">
                <a:solidFill>
                  <a:srgbClr val="FFFAF4"/>
                </a:solidFill>
                <a:latin typeface="Lato Bold Bold"/>
              </a:rPr>
              <a:t> «Степ-аэробика»</a:t>
            </a:r>
          </a:p>
          <a:p>
            <a:pPr>
              <a:lnSpc>
                <a:spcPts val="9330"/>
              </a:lnSpc>
            </a:pPr>
            <a:endParaRPr lang="en-US" sz="7974">
              <a:solidFill>
                <a:srgbClr val="FFFAF4"/>
              </a:solidFill>
              <a:latin typeface="Lato Bo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35726" y="990600"/>
            <a:ext cx="7547247" cy="97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FFFAF4"/>
                </a:solidFill>
                <a:latin typeface="Lato"/>
              </a:rPr>
              <a:t>Муниципальное дошкольное образовательное учреждение</a:t>
            </a:r>
          </a:p>
          <a:p>
            <a:pPr>
              <a:lnSpc>
                <a:spcPts val="2659"/>
              </a:lnSpc>
            </a:pPr>
            <a:r>
              <a:rPr lang="en-US" sz="1899">
                <a:solidFill>
                  <a:srgbClr val="FFFAF4"/>
                </a:solidFill>
                <a:latin typeface="Arimo"/>
              </a:rPr>
              <a:t>«Детский сад №93 комбинированного вида»</a:t>
            </a:r>
          </a:p>
          <a:p>
            <a:pPr>
              <a:lnSpc>
                <a:spcPts val="2520"/>
              </a:lnSpc>
            </a:pPr>
            <a:endParaRPr lang="en-US" sz="1899">
              <a:solidFill>
                <a:srgbClr val="FFFAF4"/>
              </a:solidFill>
              <a:latin typeface="Arim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35726" y="9089725"/>
            <a:ext cx="1352290" cy="136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FFFAF4"/>
                </a:solidFill>
                <a:latin typeface="Open Sans Light"/>
              </a:rPr>
              <a:t>г. Ухта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AF4"/>
                </a:solidFill>
                <a:latin typeface="Arimo"/>
              </a:rPr>
              <a:t>2022 год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FFFAF4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254938" y="4293799"/>
            <a:ext cx="8727621" cy="77437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24189" y="-5164411"/>
            <a:ext cx="8727621" cy="774378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-557213" y="5133975"/>
            <a:ext cx="1028700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>
            <a:off x="4000500" y="5133975"/>
            <a:ext cx="1028700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8558212" y="5133975"/>
            <a:ext cx="1028700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399619" y="3180858"/>
            <a:ext cx="2225882" cy="22258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5407594" y="5909473"/>
            <a:ext cx="2967719" cy="156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FFFAF4"/>
                </a:solidFill>
                <a:latin typeface="Lato Bold"/>
              </a:rPr>
              <a:t>СРОК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FFFAF4"/>
                </a:solidFill>
                <a:latin typeface="Arimo Bold"/>
              </a:rPr>
              <a:t>РЕАЛИЗАЦИИ</a:t>
            </a:r>
          </a:p>
          <a:p>
            <a:pPr marL="0" lvl="1" indent="0" algn="ctr">
              <a:lnSpc>
                <a:spcPts val="4160"/>
              </a:lnSpc>
              <a:spcBef>
                <a:spcPct val="0"/>
              </a:spcBef>
            </a:pPr>
            <a:endParaRPr lang="en-US" sz="3200">
              <a:solidFill>
                <a:srgbClr val="FFFAF4"/>
              </a:solidFill>
              <a:latin typeface="Arim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329770" y="5889153"/>
            <a:ext cx="4080933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FFFAF4"/>
                </a:solidFill>
                <a:latin typeface="Lato Bold"/>
              </a:rPr>
              <a:t>Продолжительность занятий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24189" y="5909473"/>
            <a:ext cx="4120166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FFFAF4"/>
                </a:solidFill>
                <a:latin typeface="Lato Bold"/>
              </a:rPr>
              <a:t>ПЕРИОДИЧНОСТЬ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5909473"/>
            <a:ext cx="2967719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FFFAF4"/>
                </a:solidFill>
                <a:latin typeface="Lato Bold"/>
              </a:rPr>
              <a:t>ВОЗРАСТ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3700520" y="5133160"/>
            <a:ext cx="1088696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400000">
            <a:off x="8224895" y="5133160"/>
            <a:ext cx="1088696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400000">
            <a:off x="-842905" y="5119687"/>
            <a:ext cx="1088696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>
            <a:off x="2115315" y="6514665"/>
            <a:ext cx="794489" cy="11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7"/>
              </a:lnSpc>
            </a:pPr>
            <a:r>
              <a:rPr lang="en-US" sz="3319">
                <a:solidFill>
                  <a:srgbClr val="FE502D"/>
                </a:solidFill>
                <a:latin typeface="Open Sans Bold"/>
              </a:rPr>
              <a:t>5-6</a:t>
            </a:r>
          </a:p>
          <a:p>
            <a:pPr algn="ctr">
              <a:lnSpc>
                <a:spcPts val="4647"/>
              </a:lnSpc>
            </a:pPr>
            <a:r>
              <a:rPr lang="en-US" sz="3319">
                <a:solidFill>
                  <a:srgbClr val="FE502D"/>
                </a:solidFill>
                <a:latin typeface="Open Sans Bold"/>
              </a:rPr>
              <a:t>ЛЕТ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90119" y="3371358"/>
            <a:ext cx="1772142" cy="1772142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590119" y="3624396"/>
            <a:ext cx="1772142" cy="141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1"/>
              </a:lnSpc>
            </a:pPr>
            <a:r>
              <a:rPr lang="en-US" sz="5199">
                <a:solidFill>
                  <a:srgbClr val="FE502D"/>
                </a:solidFill>
                <a:latin typeface="Open Sans Bold"/>
              </a:rPr>
              <a:t>5-7</a:t>
            </a:r>
          </a:p>
          <a:p>
            <a:pPr algn="ctr">
              <a:lnSpc>
                <a:spcPts val="5511"/>
              </a:lnSpc>
            </a:pPr>
            <a:r>
              <a:rPr lang="en-US" sz="5199">
                <a:solidFill>
                  <a:srgbClr val="FE502D"/>
                </a:solidFill>
                <a:latin typeface="Open Sans Bold"/>
              </a:rPr>
              <a:t>ЛЕТ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778513" y="3144488"/>
            <a:ext cx="2225882" cy="2225882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0257295" y="3144488"/>
            <a:ext cx="2225882" cy="222588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4920248" y="3144488"/>
            <a:ext cx="2225882" cy="2225882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5891948" y="3813305"/>
            <a:ext cx="1999012" cy="100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2"/>
              </a:lnSpc>
            </a:pPr>
            <a:r>
              <a:rPr lang="en-US" sz="3700">
                <a:solidFill>
                  <a:srgbClr val="FE502D"/>
                </a:solidFill>
                <a:latin typeface="Open Sans Bold"/>
              </a:rPr>
              <a:t>32</a:t>
            </a:r>
          </a:p>
          <a:p>
            <a:pPr algn="ctr">
              <a:lnSpc>
                <a:spcPts val="3922"/>
              </a:lnSpc>
            </a:pPr>
            <a:r>
              <a:rPr lang="en-US" sz="3700">
                <a:solidFill>
                  <a:srgbClr val="FE502D"/>
                </a:solidFill>
                <a:latin typeface="Open Sans Bold"/>
              </a:rPr>
              <a:t>НЕДЕЛИ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484165" y="3582662"/>
            <a:ext cx="1772142" cy="141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1"/>
              </a:lnSpc>
            </a:pPr>
            <a:r>
              <a:rPr lang="en-US" sz="5199">
                <a:solidFill>
                  <a:srgbClr val="FE502D"/>
                </a:solidFill>
                <a:latin typeface="Open Sans Bold"/>
              </a:rPr>
              <a:t>30</a:t>
            </a:r>
          </a:p>
          <a:p>
            <a:pPr algn="ctr">
              <a:lnSpc>
                <a:spcPts val="5511"/>
              </a:lnSpc>
            </a:pPr>
            <a:r>
              <a:rPr lang="en-US" sz="5199">
                <a:solidFill>
                  <a:srgbClr val="FE502D"/>
                </a:solidFill>
                <a:latin typeface="Open Sans Bold"/>
              </a:rPr>
              <a:t>МИН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070084" y="3651525"/>
            <a:ext cx="1926209" cy="132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719">
                <a:solidFill>
                  <a:srgbClr val="FE502D"/>
                </a:solidFill>
                <a:latin typeface="Open Sans Bold"/>
              </a:rPr>
              <a:t>1 РАЗ</a:t>
            </a:r>
          </a:p>
          <a:p>
            <a:pPr algn="ctr">
              <a:lnSpc>
                <a:spcPts val="3184"/>
              </a:lnSpc>
            </a:pPr>
            <a:r>
              <a:rPr lang="en-US" sz="3004">
                <a:solidFill>
                  <a:srgbClr val="FE502D"/>
                </a:solidFill>
                <a:latin typeface="Open Sans Bold"/>
              </a:rPr>
              <a:t>В НЕДЕЛЮ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354688"/>
            <a:ext cx="18288000" cy="0"/>
          </a:xfrm>
          <a:prstGeom prst="line">
            <a:avLst/>
          </a:prstGeom>
          <a:ln w="19050" cap="rnd">
            <a:solidFill>
              <a:srgbClr val="FE502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1166149" y="6311319"/>
            <a:ext cx="7932312" cy="0"/>
          </a:xfrm>
          <a:prstGeom prst="line">
            <a:avLst/>
          </a:prstGeom>
          <a:ln w="19050" cap="rnd">
            <a:solidFill>
              <a:srgbClr val="FE502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400000">
            <a:off x="6317612" y="6320844"/>
            <a:ext cx="7913262" cy="0"/>
          </a:xfrm>
          <a:prstGeom prst="line">
            <a:avLst/>
          </a:prstGeom>
          <a:ln w="19050" cap="rnd">
            <a:solidFill>
              <a:srgbClr val="FE502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332676" y="2373738"/>
            <a:ext cx="4404148" cy="4404148"/>
            <a:chOff x="0" y="0"/>
            <a:chExt cx="1624330" cy="1624330"/>
          </a:xfrm>
        </p:grpSpPr>
        <p:sp>
          <p:nvSpPr>
            <p:cNvPr id="6" name="Freeform 6"/>
            <p:cNvSpPr/>
            <p:nvPr/>
          </p:nvSpPr>
          <p:spPr>
            <a:xfrm>
              <a:off x="41910" y="4318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1576070"/>
                  </a:lnTo>
                  <a:lnTo>
                    <a:pt x="0" y="1576070"/>
                  </a:lnTo>
                  <a:close/>
                </a:path>
              </a:pathLst>
            </a:custGeom>
            <a:solidFill>
              <a:srgbClr val="FE502D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5560" y="3556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1588770"/>
                  </a:ln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rgbClr val="FBB73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1576070"/>
                  </a:lnTo>
                  <a:lnTo>
                    <a:pt x="0" y="1576070"/>
                  </a:lnTo>
                  <a:close/>
                </a:path>
              </a:pathLst>
            </a:custGeom>
            <a:solidFill>
              <a:srgbClr val="B5B5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501200" y="2373738"/>
            <a:ext cx="4404148" cy="4404148"/>
            <a:chOff x="0" y="0"/>
            <a:chExt cx="1624330" cy="1624330"/>
          </a:xfrm>
        </p:grpSpPr>
        <p:sp>
          <p:nvSpPr>
            <p:cNvPr id="10" name="Freeform 10"/>
            <p:cNvSpPr/>
            <p:nvPr/>
          </p:nvSpPr>
          <p:spPr>
            <a:xfrm>
              <a:off x="41910" y="4318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1576070"/>
                  </a:lnTo>
                  <a:lnTo>
                    <a:pt x="0" y="1576070"/>
                  </a:lnTo>
                  <a:close/>
                </a:path>
              </a:pathLst>
            </a:custGeom>
            <a:solidFill>
              <a:srgbClr val="FE502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5560" y="3556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1588770"/>
                  </a:ln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rgbClr val="FBB731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1576070"/>
                  </a:lnTo>
                  <a:lnTo>
                    <a:pt x="0" y="1576070"/>
                  </a:lnTo>
                  <a:close/>
                </a:path>
              </a:pathLst>
            </a:custGeom>
            <a:solidFill>
              <a:srgbClr val="B5B5B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669725" y="2373738"/>
            <a:ext cx="6824665" cy="4404148"/>
            <a:chOff x="0" y="0"/>
            <a:chExt cx="2517061" cy="1624330"/>
          </a:xfrm>
        </p:grpSpPr>
        <p:sp>
          <p:nvSpPr>
            <p:cNvPr id="14" name="Freeform 14"/>
            <p:cNvSpPr/>
            <p:nvPr/>
          </p:nvSpPr>
          <p:spPr>
            <a:xfrm>
              <a:off x="41910" y="43180"/>
              <a:ext cx="2468801" cy="1576070"/>
            </a:xfrm>
            <a:custGeom>
              <a:avLst/>
              <a:gdLst/>
              <a:ahLst/>
              <a:cxnLst/>
              <a:rect l="l" t="t" r="r" b="b"/>
              <a:pathLst>
                <a:path w="2468801" h="1576070">
                  <a:moveTo>
                    <a:pt x="0" y="0"/>
                  </a:moveTo>
                  <a:lnTo>
                    <a:pt x="2468801" y="0"/>
                  </a:lnTo>
                  <a:lnTo>
                    <a:pt x="2468801" y="1576070"/>
                  </a:lnTo>
                  <a:lnTo>
                    <a:pt x="0" y="1576070"/>
                  </a:lnTo>
                  <a:close/>
                </a:path>
              </a:pathLst>
            </a:custGeom>
            <a:solidFill>
              <a:srgbClr val="FE502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5560" y="35560"/>
              <a:ext cx="2481501" cy="1588770"/>
            </a:xfrm>
            <a:custGeom>
              <a:avLst/>
              <a:gdLst/>
              <a:ahLst/>
              <a:cxnLst/>
              <a:rect l="l" t="t" r="r" b="b"/>
              <a:pathLst>
                <a:path w="2481501" h="1588770">
                  <a:moveTo>
                    <a:pt x="2481501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2481501" y="0"/>
                  </a:lnTo>
                  <a:lnTo>
                    <a:pt x="2481501" y="1588770"/>
                  </a:lnTo>
                  <a:close/>
                  <a:moveTo>
                    <a:pt x="12700" y="1576070"/>
                  </a:moveTo>
                  <a:lnTo>
                    <a:pt x="2468801" y="1576070"/>
                  </a:lnTo>
                  <a:lnTo>
                    <a:pt x="2468801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rgbClr val="FBB731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468801" cy="1576070"/>
            </a:xfrm>
            <a:custGeom>
              <a:avLst/>
              <a:gdLst/>
              <a:ahLst/>
              <a:cxnLst/>
              <a:rect l="l" t="t" r="r" b="b"/>
              <a:pathLst>
                <a:path w="2468801" h="1576070">
                  <a:moveTo>
                    <a:pt x="0" y="0"/>
                  </a:moveTo>
                  <a:lnTo>
                    <a:pt x="2468801" y="0"/>
                  </a:lnTo>
                  <a:lnTo>
                    <a:pt x="2468801" y="1576070"/>
                  </a:lnTo>
                  <a:lnTo>
                    <a:pt x="0" y="1576070"/>
                  </a:lnTo>
                  <a:close/>
                </a:path>
              </a:pathLst>
            </a:custGeom>
            <a:solidFill>
              <a:srgbClr val="B5B5B7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 b="23864"/>
          <a:stretch>
            <a:fillRect/>
          </a:stretch>
        </p:blipFill>
        <p:spPr>
          <a:xfrm>
            <a:off x="5572272" y="3316773"/>
            <a:ext cx="4262005" cy="251807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5936" y="3006997"/>
            <a:ext cx="3137629" cy="313762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l="2959" t="4653" r="2959" b="18615"/>
          <a:stretch>
            <a:fillRect/>
          </a:stretch>
        </p:blipFill>
        <p:spPr>
          <a:xfrm>
            <a:off x="10876832" y="2623775"/>
            <a:ext cx="6382468" cy="390407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 t="327" b="76637"/>
          <a:stretch>
            <a:fillRect/>
          </a:stretch>
        </p:blipFill>
        <p:spPr>
          <a:xfrm>
            <a:off x="-236790" y="-107927"/>
            <a:ext cx="19006069" cy="2462614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720726" y="7461761"/>
            <a:ext cx="4016098" cy="1012926"/>
            <a:chOff x="0" y="0"/>
            <a:chExt cx="5354798" cy="1350567"/>
          </a:xfrm>
        </p:grpSpPr>
        <p:sp>
          <p:nvSpPr>
            <p:cNvPr id="22" name="TextBox 22"/>
            <p:cNvSpPr txBox="1"/>
            <p:nvPr/>
          </p:nvSpPr>
          <p:spPr>
            <a:xfrm>
              <a:off x="0" y="786836"/>
              <a:ext cx="5354798" cy="563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>
                  <a:solidFill>
                    <a:srgbClr val="1E2740"/>
                  </a:solidFill>
                  <a:latin typeface="Lato"/>
                </a:rPr>
                <a:t>физкультурно-спортивная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5354798" cy="682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1E2740"/>
                  </a:solidFill>
                  <a:latin typeface="Lato Bold"/>
                </a:rPr>
                <a:t>НАПРАВЛЕННОСТЬ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843506" y="7461761"/>
            <a:ext cx="3719537" cy="1994112"/>
            <a:chOff x="0" y="0"/>
            <a:chExt cx="4959382" cy="2658816"/>
          </a:xfrm>
        </p:grpSpPr>
        <p:sp>
          <p:nvSpPr>
            <p:cNvPr id="25" name="TextBox 25"/>
            <p:cNvSpPr txBox="1"/>
            <p:nvPr/>
          </p:nvSpPr>
          <p:spPr>
            <a:xfrm>
              <a:off x="0" y="1494861"/>
              <a:ext cx="4959382" cy="1095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375"/>
                </a:lnSpc>
                <a:spcBef>
                  <a:spcPct val="0"/>
                </a:spcBef>
              </a:pPr>
              <a:r>
                <a:rPr lang="en-US" sz="2250">
                  <a:solidFill>
                    <a:srgbClr val="1E2740"/>
                  </a:solidFill>
                  <a:latin typeface="Lato"/>
                </a:rPr>
                <a:t>Очная. Групповые занятия с детьми.   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4959382" cy="1380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1E2740"/>
                  </a:solidFill>
                  <a:latin typeface="Lato Bold"/>
                </a:rPr>
                <a:t>ФОРМА ОРГАНИЗАЦИИ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924963" y="7461761"/>
            <a:ext cx="6334337" cy="1820311"/>
            <a:chOff x="0" y="0"/>
            <a:chExt cx="8445783" cy="2427081"/>
          </a:xfrm>
        </p:grpSpPr>
        <p:sp>
          <p:nvSpPr>
            <p:cNvPr id="28" name="TextBox 28"/>
            <p:cNvSpPr txBox="1"/>
            <p:nvPr/>
          </p:nvSpPr>
          <p:spPr>
            <a:xfrm>
              <a:off x="0" y="786836"/>
              <a:ext cx="8445783" cy="1640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2200">
                  <a:solidFill>
                    <a:srgbClr val="1E2740"/>
                  </a:solidFill>
                  <a:latin typeface="Lato"/>
                </a:rPr>
                <a:t>Пак Татьяна Васильевна</a:t>
              </a:r>
            </a:p>
            <a:p>
              <a:pPr>
                <a:lnSpc>
                  <a:spcPts val="3300"/>
                </a:lnSpc>
              </a:pPr>
              <a:r>
                <a:rPr lang="en-US" sz="2200">
                  <a:solidFill>
                    <a:srgbClr val="1E2740"/>
                  </a:solidFill>
                  <a:latin typeface="Arimo"/>
                </a:rPr>
                <a:t>Инструктор по физической культуре</a:t>
              </a:r>
            </a:p>
            <a:p>
              <a:pPr marL="0" lvl="1" indent="0" algn="l">
                <a:lnSpc>
                  <a:spcPts val="3300"/>
                </a:lnSpc>
                <a:spcBef>
                  <a:spcPct val="0"/>
                </a:spcBef>
              </a:pPr>
              <a:endParaRPr lang="en-US" sz="2200">
                <a:solidFill>
                  <a:srgbClr val="1E274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445783" cy="682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1E2740"/>
                  </a:solidFill>
                  <a:latin typeface="Lato Bold"/>
                </a:rPr>
                <a:t>РАЗРАБОТЧИК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6464" y="-514350"/>
            <a:ext cx="7673587" cy="1236345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8174422" y="2127738"/>
            <a:ext cx="9756597" cy="5020845"/>
            <a:chOff x="0" y="0"/>
            <a:chExt cx="13008796" cy="6694461"/>
          </a:xfrm>
        </p:grpSpPr>
        <p:sp>
          <p:nvSpPr>
            <p:cNvPr id="4" name="TextBox 4"/>
            <p:cNvSpPr txBox="1"/>
            <p:nvPr/>
          </p:nvSpPr>
          <p:spPr>
            <a:xfrm>
              <a:off x="0" y="1520996"/>
              <a:ext cx="13008796" cy="4943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3"/>
                </a:lnSpc>
              </a:pPr>
              <a:r>
                <a:rPr lang="en-US" sz="2182">
                  <a:solidFill>
                    <a:srgbClr val="FFFAF4"/>
                  </a:solidFill>
                  <a:latin typeface="Lato"/>
                </a:rPr>
                <a:t> Потребность в движении, повышенная двигательная активность – наиболее важные биологические особенности детского организма. Вот почему в наше время стали так популярны занятия аэробикой, в частности степ - аэробикой. На занятиях дети учатся не только красиво двигаться, преодолевая трудности образовательного процесса, но и развиваться духовно, эмоционально, физически, интеллектуально, приобретают навыки грациозных движений, участвуют в концертных выступлениях, учатся аккуратности, целеустремлённости.</a:t>
              </a:r>
            </a:p>
            <a:p>
              <a:pPr>
                <a:lnSpc>
                  <a:spcPts val="3273"/>
                </a:lnSpc>
              </a:pPr>
              <a:endParaRPr lang="en-US" sz="2182">
                <a:solidFill>
                  <a:srgbClr val="FFFAF4"/>
                </a:solidFill>
                <a:latin typeface="Lato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008796" cy="991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11"/>
                </a:lnSpc>
              </a:pPr>
              <a:r>
                <a:rPr lang="en-US" sz="4700">
                  <a:solidFill>
                    <a:srgbClr val="FFFAF4"/>
                  </a:solidFill>
                  <a:latin typeface="Lato"/>
                </a:rPr>
                <a:t>Актуальность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770953">
            <a:off x="14485860" y="4066760"/>
            <a:ext cx="11490479" cy="1244048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34103" y="1484021"/>
            <a:ext cx="5890207" cy="7318957"/>
            <a:chOff x="0" y="0"/>
            <a:chExt cx="7853610" cy="9758610"/>
          </a:xfrm>
        </p:grpSpPr>
        <p:sp>
          <p:nvSpPr>
            <p:cNvPr id="8" name="TextBox 8"/>
            <p:cNvSpPr txBox="1"/>
            <p:nvPr/>
          </p:nvSpPr>
          <p:spPr>
            <a:xfrm>
              <a:off x="0" y="4854316"/>
              <a:ext cx="7853610" cy="4647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2"/>
                </a:lnSpc>
              </a:pPr>
              <a:r>
                <a:rPr lang="en-US" sz="2075">
                  <a:solidFill>
                    <a:srgbClr val="1E2740"/>
                  </a:solidFill>
                  <a:latin typeface="Lato"/>
                </a:rPr>
                <a:t>  Использование степ – платформ – это новое направление оздоровительной работы. Эффективность занятий на степах подтверждено опытом коррекционных медицинских центров Европы. Степ – платформа является многофункциональным оборудованием, обеспечивающим решение обще развивающих и профилактических задач.. </a:t>
              </a:r>
            </a:p>
            <a:p>
              <a:pPr>
                <a:lnSpc>
                  <a:spcPts val="3112"/>
                </a:lnSpc>
              </a:pPr>
              <a:endParaRPr lang="en-US" sz="2075">
                <a:solidFill>
                  <a:srgbClr val="1E2740"/>
                </a:solidFill>
                <a:latin typeface="Lato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07645"/>
              <a:ext cx="7853610" cy="35523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20"/>
                </a:lnSpc>
              </a:pPr>
              <a:r>
                <a:rPr lang="en-US" sz="5850">
                  <a:solidFill>
                    <a:srgbClr val="1E2740"/>
                  </a:solidFill>
                  <a:latin typeface="Lato Bold Bold"/>
                </a:rPr>
                <a:t>Отличительные особенности программы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70235" y="408323"/>
            <a:ext cx="8543582" cy="1174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89"/>
              </a:lnSpc>
            </a:pPr>
            <a:r>
              <a:rPr lang="en-US" sz="7299">
                <a:solidFill>
                  <a:srgbClr val="1E2740"/>
                </a:solidFill>
                <a:latin typeface="Lato Bold"/>
              </a:rPr>
              <a:t>Задачи программы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70235" y="2445980"/>
            <a:ext cx="9973248" cy="5356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799">
                <a:solidFill>
                  <a:srgbClr val="262421"/>
                </a:solidFill>
                <a:latin typeface="Lato"/>
              </a:rPr>
              <a:t> 1. Развивать основные физические качества и       двигательные навыки – гибкость, выносливость, силу, быстроту, координацию движений, а также ориентировку в пространстве.</a:t>
            </a:r>
          </a:p>
          <a:p>
            <a:pPr>
              <a:lnSpc>
                <a:spcPts val="3639"/>
              </a:lnSpc>
            </a:pPr>
            <a:r>
              <a:rPr lang="en-US" sz="2799">
                <a:solidFill>
                  <a:srgbClr val="262421"/>
                </a:solidFill>
                <a:latin typeface="Lato"/>
              </a:rPr>
              <a:t> 2. Формировать чувство ритма и музыкальной памяти.</a:t>
            </a:r>
          </a:p>
          <a:p>
            <a:pPr>
              <a:lnSpc>
                <a:spcPts val="3639"/>
              </a:lnSpc>
            </a:pPr>
            <a:r>
              <a:rPr lang="en-US" sz="2799">
                <a:solidFill>
                  <a:srgbClr val="262421"/>
                </a:solidFill>
                <a:latin typeface="Lato"/>
              </a:rPr>
              <a:t> 3. Способствовать формированию правильной осанки.</a:t>
            </a:r>
          </a:p>
          <a:p>
            <a:pPr>
              <a:lnSpc>
                <a:spcPts val="3639"/>
              </a:lnSpc>
            </a:pPr>
            <a:r>
              <a:rPr lang="en-US" sz="2799">
                <a:solidFill>
                  <a:srgbClr val="262421"/>
                </a:solidFill>
                <a:latin typeface="Lato"/>
              </a:rPr>
              <a:t> 4. Содействовать профилактике плоскостопия.</a:t>
            </a:r>
          </a:p>
          <a:p>
            <a:pPr>
              <a:lnSpc>
                <a:spcPts val="3639"/>
              </a:lnSpc>
            </a:pPr>
            <a:r>
              <a:rPr lang="en-US" sz="2799">
                <a:solidFill>
                  <a:srgbClr val="262421"/>
                </a:solidFill>
                <a:latin typeface="Lato"/>
              </a:rPr>
              <a:t> 5.Содействовать функциональному совершенствованию органов дыхания, сердечнососудистой и нервной систем.</a:t>
            </a:r>
          </a:p>
          <a:p>
            <a:pPr>
              <a:lnSpc>
                <a:spcPts val="3639"/>
              </a:lnSpc>
            </a:pPr>
            <a:r>
              <a:rPr lang="en-US" sz="2799">
                <a:solidFill>
                  <a:srgbClr val="262421"/>
                </a:solidFill>
                <a:latin typeface="Lato"/>
              </a:rPr>
              <a:t> 6. Развивать творческие способности воспитанников.</a:t>
            </a:r>
          </a:p>
          <a:p>
            <a:pPr>
              <a:lnSpc>
                <a:spcPts val="3120"/>
              </a:lnSpc>
            </a:pPr>
            <a:endParaRPr lang="en-US" sz="2799">
              <a:solidFill>
                <a:srgbClr val="262421"/>
              </a:solidFill>
              <a:latin typeface="Lato"/>
            </a:endParaRPr>
          </a:p>
          <a:p>
            <a:pPr>
              <a:lnSpc>
                <a:spcPts val="3120"/>
              </a:lnSpc>
            </a:pPr>
            <a:endParaRPr lang="en-US" sz="2799">
              <a:solidFill>
                <a:srgbClr val="262421"/>
              </a:solidFill>
              <a:latin typeface="Lato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274147" y="0"/>
            <a:ext cx="18288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65600" y="2490896"/>
            <a:ext cx="5668777" cy="4907914"/>
            <a:chOff x="0" y="0"/>
            <a:chExt cx="7558369" cy="6543886"/>
          </a:xfrm>
        </p:grpSpPr>
        <p:sp>
          <p:nvSpPr>
            <p:cNvPr id="6" name="TextBox 6"/>
            <p:cNvSpPr txBox="1"/>
            <p:nvPr/>
          </p:nvSpPr>
          <p:spPr>
            <a:xfrm>
              <a:off x="0" y="37077"/>
              <a:ext cx="7558369" cy="1965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07"/>
                </a:lnSpc>
              </a:pPr>
              <a:r>
                <a:rPr lang="en-US" sz="4839">
                  <a:solidFill>
                    <a:srgbClr val="FFFFFF"/>
                  </a:solidFill>
                  <a:latin typeface="Lato Bold Bold"/>
                </a:rPr>
                <a:t>Цель </a:t>
              </a:r>
            </a:p>
            <a:p>
              <a:pPr>
                <a:lnSpc>
                  <a:spcPts val="5807"/>
                </a:lnSpc>
              </a:pPr>
              <a:r>
                <a:rPr lang="en-US" sz="4839">
                  <a:solidFill>
                    <a:srgbClr val="FFFFFF"/>
                  </a:solidFill>
                  <a:latin typeface="Lato Bold Bold"/>
                </a:rPr>
                <a:t>программы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67501"/>
              <a:ext cx="7558369" cy="3618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12"/>
                </a:lnSpc>
              </a:pPr>
              <a:r>
                <a:rPr lang="en-US" sz="2941">
                  <a:solidFill>
                    <a:srgbClr val="FFFFFF"/>
                  </a:solidFill>
                  <a:latin typeface="Lato"/>
                </a:rPr>
                <a:t>Развитие основных физических качеств и музыкально-ритмических способностей детей дошкольного возраста через занятия степ - аэробикой</a:t>
              </a:r>
              <a:r>
                <a:rPr lang="en-US" sz="2941">
                  <a:solidFill>
                    <a:srgbClr val="1E2740"/>
                  </a:solidFill>
                  <a:latin typeface="Lato"/>
                </a:rPr>
                <a:t>.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5400000">
            <a:off x="1860828" y="5133975"/>
            <a:ext cx="10287000" cy="0"/>
          </a:xfrm>
          <a:prstGeom prst="line">
            <a:avLst/>
          </a:prstGeom>
          <a:ln w="19050" cap="rnd">
            <a:solidFill>
              <a:srgbClr val="FE502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269675">
            <a:off x="-8360159" y="-5704454"/>
            <a:ext cx="11490479" cy="124404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3579"/>
          <a:stretch>
            <a:fillRect/>
          </a:stretch>
        </p:blipFill>
        <p:spPr>
          <a:xfrm>
            <a:off x="11824384" y="-96329"/>
            <a:ext cx="13465030" cy="1047965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824329" y="699760"/>
            <a:ext cx="8305068" cy="8272905"/>
            <a:chOff x="0" y="0"/>
            <a:chExt cx="11073424" cy="11030540"/>
          </a:xfrm>
        </p:grpSpPr>
        <p:sp>
          <p:nvSpPr>
            <p:cNvPr id="5" name="TextBox 5"/>
            <p:cNvSpPr txBox="1"/>
            <p:nvPr/>
          </p:nvSpPr>
          <p:spPr>
            <a:xfrm>
              <a:off x="0" y="68274"/>
              <a:ext cx="11073424" cy="1930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r>
                <a:rPr lang="en-US" sz="4799">
                  <a:solidFill>
                    <a:srgbClr val="FFFFFF"/>
                  </a:solidFill>
                  <a:latin typeface="Lato Bold Bold"/>
                </a:rPr>
                <a:t>Планируемые результаты Программы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306150"/>
              <a:ext cx="11073424" cy="7639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799">
                  <a:solidFill>
                    <a:srgbClr val="FFFFFF"/>
                  </a:solidFill>
                  <a:latin typeface="Lato"/>
                </a:rPr>
                <a:t>В результате освоения программы воспитанники умеют: </a:t>
              </a:r>
            </a:p>
            <a:p>
              <a:pPr>
                <a:lnSpc>
                  <a:spcPts val="4199"/>
                </a:lnSpc>
              </a:pPr>
              <a:r>
                <a:rPr lang="en-US" sz="2799">
                  <a:solidFill>
                    <a:srgbClr val="FFFFFF"/>
                  </a:solidFill>
                  <a:latin typeface="Arimo"/>
                </a:rPr>
                <a:t>- выполнять упражнения на степ - платформе, совмещённые с танцевальными шагами,</a:t>
              </a:r>
            </a:p>
            <a:p>
              <a:pPr>
                <a:lnSpc>
                  <a:spcPts val="4199"/>
                </a:lnSpc>
              </a:pPr>
              <a:r>
                <a:rPr lang="en-US" sz="2799">
                  <a:solidFill>
                    <a:srgbClr val="FFFFFF"/>
                  </a:solidFill>
                  <a:latin typeface="Arimo"/>
                </a:rPr>
                <a:t>- держать правильно осанку, при выполнении упражнений на степ – платформах; </a:t>
              </a:r>
            </a:p>
            <a:p>
              <a:pPr>
                <a:lnSpc>
                  <a:spcPts val="4199"/>
                </a:lnSpc>
              </a:pPr>
              <a:r>
                <a:rPr lang="en-US" sz="2799">
                  <a:solidFill>
                    <a:srgbClr val="FFFFFF"/>
                  </a:solidFill>
                  <a:latin typeface="Arimo"/>
                </a:rPr>
                <a:t>- ритмически согласованно выполнять простые движения под музыку. </a:t>
              </a:r>
            </a:p>
            <a:p>
              <a:pPr>
                <a:lnSpc>
                  <a:spcPts val="4199"/>
                </a:lnSpc>
              </a:pPr>
              <a:r>
                <a:rPr lang="en-US" sz="2799">
                  <a:solidFill>
                    <a:srgbClr val="FFFFFF"/>
                  </a:solidFill>
                  <a:latin typeface="Arimo"/>
                </a:rPr>
                <a:t>- выработана четкая координация движений во взаимосвязи с речью.</a:t>
              </a:r>
            </a:p>
            <a:p>
              <a:pPr>
                <a:lnSpc>
                  <a:spcPts val="4200"/>
                </a:lnSpc>
              </a:pPr>
              <a:endParaRPr lang="en-US" sz="2799">
                <a:solidFill>
                  <a:srgbClr val="FFFFFF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798137" y="6580210"/>
            <a:ext cx="8727621" cy="774378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522460" y="-1106859"/>
            <a:ext cx="12500768" cy="12500718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9855" r="-9681"/>
              </a:stretch>
            </a:blipFill>
          </p:spPr>
        </p:sp>
      </p:grpSp>
      <p:sp>
        <p:nvSpPr>
          <p:cNvPr id="5" name="AutoShape 5"/>
          <p:cNvSpPr/>
          <p:nvPr/>
        </p:nvSpPr>
        <p:spPr>
          <a:xfrm rot="-5419015">
            <a:off x="172482" y="7382751"/>
            <a:ext cx="1721962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771785" y="-4005240"/>
            <a:ext cx="8727621" cy="77437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35726" y="6455108"/>
            <a:ext cx="7547247" cy="253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4"/>
              </a:lnSpc>
            </a:pPr>
            <a:r>
              <a:rPr lang="en-US" sz="3624">
                <a:solidFill>
                  <a:srgbClr val="FFFAF4"/>
                </a:solidFill>
                <a:latin typeface="Lato"/>
              </a:rPr>
              <a:t>Дополнительная</a:t>
            </a:r>
          </a:p>
          <a:p>
            <a:pPr>
              <a:lnSpc>
                <a:spcPts val="5074"/>
              </a:lnSpc>
            </a:pPr>
            <a:r>
              <a:rPr lang="en-US" sz="3624">
                <a:solidFill>
                  <a:srgbClr val="FFFAF4"/>
                </a:solidFill>
                <a:latin typeface="Lato"/>
              </a:rPr>
              <a:t>общеразвивающая </a:t>
            </a:r>
          </a:p>
          <a:p>
            <a:pPr>
              <a:lnSpc>
                <a:spcPts val="5074"/>
              </a:lnSpc>
            </a:pPr>
            <a:r>
              <a:rPr lang="en-US" sz="3624">
                <a:solidFill>
                  <a:srgbClr val="FFFAF4"/>
                </a:solidFill>
                <a:latin typeface="Lato"/>
              </a:rPr>
              <a:t>программа</a:t>
            </a:r>
          </a:p>
          <a:p>
            <a:pPr>
              <a:lnSpc>
                <a:spcPts val="5074"/>
              </a:lnSpc>
            </a:pPr>
            <a:endParaRPr lang="en-US" sz="3624">
              <a:solidFill>
                <a:srgbClr val="FFFAF4"/>
              </a:solidFill>
              <a:latin typeface="La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9212" y="3465120"/>
            <a:ext cx="9133248" cy="240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69"/>
              </a:lnSpc>
            </a:pPr>
            <a:r>
              <a:rPr lang="en-US" sz="7974">
                <a:solidFill>
                  <a:srgbClr val="FFFAF4"/>
                </a:solidFill>
                <a:latin typeface="Lato Bold Bold"/>
              </a:rPr>
              <a:t> «Степ-аэробика»</a:t>
            </a:r>
          </a:p>
          <a:p>
            <a:pPr>
              <a:lnSpc>
                <a:spcPts val="9330"/>
              </a:lnSpc>
            </a:pPr>
            <a:endParaRPr lang="en-US" sz="7974">
              <a:solidFill>
                <a:srgbClr val="FFFAF4"/>
              </a:solidFill>
              <a:latin typeface="Lato Bo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35726" y="990600"/>
            <a:ext cx="7547247" cy="97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FFFAF4"/>
                </a:solidFill>
                <a:latin typeface="Lato"/>
              </a:rPr>
              <a:t>Муниципальное дошкольное образовательное учреждение</a:t>
            </a:r>
          </a:p>
          <a:p>
            <a:pPr>
              <a:lnSpc>
                <a:spcPts val="2659"/>
              </a:lnSpc>
            </a:pPr>
            <a:r>
              <a:rPr lang="en-US" sz="1899">
                <a:solidFill>
                  <a:srgbClr val="FFFAF4"/>
                </a:solidFill>
                <a:latin typeface="Arimo"/>
              </a:rPr>
              <a:t>«Детский сад №93 комбинированного вида»</a:t>
            </a:r>
          </a:p>
          <a:p>
            <a:pPr>
              <a:lnSpc>
                <a:spcPts val="2520"/>
              </a:lnSpc>
            </a:pPr>
            <a:endParaRPr lang="en-US" sz="1899">
              <a:solidFill>
                <a:srgbClr val="FFFAF4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798137" y="6580210"/>
            <a:ext cx="8727621" cy="77437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771785" y="-4005240"/>
            <a:ext cx="8727621" cy="77437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3088"/>
            <a:ext cx="1264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364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343</Words>
  <Application>Microsoft Office PowerPoint</Application>
  <PresentationFormat>Произвольный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Arimo</vt:lpstr>
      <vt:lpstr>Lato Bold</vt:lpstr>
      <vt:lpstr>Lato</vt:lpstr>
      <vt:lpstr>Arimo Bold</vt:lpstr>
      <vt:lpstr>Open Sans Light</vt:lpstr>
      <vt:lpstr>Calibri</vt:lpstr>
      <vt:lpstr>Lato Bold Bold</vt:lpstr>
      <vt:lpstr>Open Sans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«Степ-аэробика»</dc:title>
  <cp:lastModifiedBy>123</cp:lastModifiedBy>
  <cp:revision>2</cp:revision>
  <dcterms:created xsi:type="dcterms:W3CDTF">2006-08-16T00:00:00Z</dcterms:created>
  <dcterms:modified xsi:type="dcterms:W3CDTF">2024-08-28T08:59:59Z</dcterms:modified>
  <dc:identifier>DAE-Dv143dI</dc:identifier>
</cp:coreProperties>
</file>