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8288000" cy="10287000"/>
  <p:notesSz cx="6858000" cy="9144000"/>
  <p:embeddedFontLst>
    <p:embeddedFont>
      <p:font typeface="Open Sans" panose="020B0604020202020204" charset="0"/>
      <p:regular r:id="rId10"/>
    </p:embeddedFont>
    <p:embeddedFont>
      <p:font typeface="Montserrat Extra-Light Bold" panose="020B0604020202020204" charset="-5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Semi-Bold Bold" panose="020B0604020202020204" charset="-52"/>
      <p:regular r:id="rId16"/>
    </p:embeddedFont>
    <p:embeddedFont>
      <p:font typeface="Arimo" panose="020B0604020202020204" charset="0"/>
      <p:regular r:id="rId17"/>
    </p:embeddedFont>
    <p:embeddedFont>
      <p:font typeface="Montserrat Extra-Light" panose="020B0604020202020204" charset="-52"/>
      <p:regular r:id="rId18"/>
    </p:embeddedFont>
    <p:embeddedFont>
      <p:font typeface="Open Sans Bold" panose="020B0604020202020204" charset="0"/>
      <p:regular r:id="rId19"/>
    </p:embeddedFont>
    <p:embeddedFont>
      <p:font typeface="Montserrat Semi-Bold" panose="020B0604020202020204" charset="-5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2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21618" y="1028700"/>
            <a:ext cx="8959497" cy="2926720"/>
            <a:chOff x="0" y="0"/>
            <a:chExt cx="11945996" cy="3902293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1945996" cy="317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450"/>
                </a:lnSpc>
              </a:pPr>
              <a:r>
                <a:rPr lang="en-US" sz="7500" spc="67">
                  <a:solidFill>
                    <a:srgbClr val="FFFFFF"/>
                  </a:solidFill>
                  <a:latin typeface="Montserrat Semi-Bold Bold"/>
                </a:rPr>
                <a:t>«Умелое тесто»</a:t>
              </a:r>
            </a:p>
            <a:p>
              <a:pPr algn="r">
                <a:lnSpc>
                  <a:spcPts val="9450"/>
                </a:lnSpc>
              </a:pPr>
              <a:endParaRPr lang="en-US" sz="7500" spc="67">
                <a:solidFill>
                  <a:srgbClr val="FFFFFF"/>
                </a:solidFill>
                <a:latin typeface="Montserrat Semi-Bold Bold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6880351" y="3786413"/>
              <a:ext cx="5065645" cy="11588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7710893" y="0"/>
            <a:ext cx="1154214" cy="1044004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5120" y="2096812"/>
            <a:ext cx="9189427" cy="615135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210280" y="5028226"/>
            <a:ext cx="9870835" cy="4230074"/>
            <a:chOff x="0" y="0"/>
            <a:chExt cx="13161113" cy="5640098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3161113" cy="314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r>
                <a:rPr lang="en-US" sz="3900" spc="288">
                  <a:solidFill>
                    <a:srgbClr val="FFFFFF"/>
                  </a:solidFill>
                  <a:latin typeface="Montserrat Semi-Bold Bold"/>
                </a:rPr>
                <a:t>Дополнительная общеобразовательная программа</a:t>
              </a:r>
            </a:p>
            <a:p>
              <a:pPr algn="r">
                <a:lnSpc>
                  <a:spcPts val="4680"/>
                </a:lnSpc>
              </a:pPr>
              <a:endParaRPr lang="en-US" sz="3900" spc="288">
                <a:solidFill>
                  <a:srgbClr val="FFFFFF"/>
                </a:solidFill>
                <a:latin typeface="Montserrat Semi-Bol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938933"/>
              <a:ext cx="13161113" cy="1701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87"/>
                </a:lnSpc>
              </a:pPr>
              <a:r>
                <a:rPr lang="en-US" sz="2325" spc="23">
                  <a:solidFill>
                    <a:srgbClr val="000000"/>
                  </a:solidFill>
                  <a:latin typeface="Montserrat Extra-Light"/>
                </a:rPr>
                <a:t>Муниципальное дошкольное образовательное учреждение</a:t>
              </a:r>
            </a:p>
            <a:p>
              <a:pPr algn="r">
                <a:lnSpc>
                  <a:spcPts val="3487"/>
                </a:lnSpc>
              </a:pPr>
              <a:r>
                <a:rPr lang="en-US" sz="2325" spc="12">
                  <a:solidFill>
                    <a:srgbClr val="000000"/>
                  </a:solidFill>
                  <a:latin typeface="Arimo"/>
                </a:rPr>
                <a:t>«Детский сад №93 комбинированного вида»</a:t>
              </a:r>
            </a:p>
            <a:p>
              <a:pPr algn="r">
                <a:lnSpc>
                  <a:spcPts val="3487"/>
                </a:lnSpc>
              </a:pPr>
              <a:endParaRPr lang="en-US" sz="2325" spc="12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28892" y="9544527"/>
            <a:ext cx="2531310" cy="416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487"/>
              </a:lnSpc>
              <a:spcBef>
                <a:spcPct val="0"/>
              </a:spcBef>
            </a:pPr>
            <a:r>
              <a:rPr lang="en-US" sz="2325" u="none" spc="23">
                <a:solidFill>
                  <a:srgbClr val="000000"/>
                </a:solidFill>
                <a:latin typeface="Montserrat Extra-Light"/>
              </a:rPr>
              <a:t>г.Ухта 2022г.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0728" y="0"/>
            <a:ext cx="18809456" cy="3695349"/>
          </a:xfrm>
          <a:prstGeom prst="rect">
            <a:avLst/>
          </a:prstGeom>
          <a:solidFill>
            <a:srgbClr val="FFD51E"/>
          </a:solidFill>
        </p:spPr>
      </p:sp>
      <p:grpSp>
        <p:nvGrpSpPr>
          <p:cNvPr id="3" name="Group 3"/>
          <p:cNvGrpSpPr/>
          <p:nvPr/>
        </p:nvGrpSpPr>
        <p:grpSpPr>
          <a:xfrm>
            <a:off x="1362750" y="805529"/>
            <a:ext cx="15562500" cy="1623123"/>
            <a:chOff x="0" y="0"/>
            <a:chExt cx="20750000" cy="2164164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20750000" cy="1571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50"/>
                </a:lnSpc>
              </a:pPr>
              <a:r>
                <a:rPr lang="en-US" sz="7500" spc="67">
                  <a:solidFill>
                    <a:srgbClr val="FFFFFF"/>
                  </a:solidFill>
                  <a:latin typeface="Montserrat Semi-Bold Bold"/>
                </a:rPr>
                <a:t>Направленность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7842178" y="2048284"/>
              <a:ext cx="5065645" cy="115880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446119" y="4914901"/>
            <a:ext cx="3526306" cy="4343399"/>
            <a:chOff x="0" y="0"/>
            <a:chExt cx="4701741" cy="5791199"/>
          </a:xfrm>
        </p:grpSpPr>
        <p:grpSp>
          <p:nvGrpSpPr>
            <p:cNvPr id="7" name="Group 7"/>
            <p:cNvGrpSpPr/>
            <p:nvPr/>
          </p:nvGrpSpPr>
          <p:grpSpPr>
            <a:xfrm>
              <a:off x="539103" y="0"/>
              <a:ext cx="3623534" cy="362353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1E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4819650"/>
              <a:ext cx="4701741" cy="971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000000"/>
                  </a:solidFill>
                  <a:latin typeface="Montserrat Extra-Light Bold"/>
                </a:rPr>
                <a:t>КОЛИЧЕСТВО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000000"/>
                  </a:solidFill>
                  <a:latin typeface="Montserrat Extra-Light Bold"/>
                </a:rPr>
                <a:t>ЗАНЯТИЙ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914901"/>
            <a:ext cx="3526306" cy="3962399"/>
            <a:chOff x="0" y="0"/>
            <a:chExt cx="4701741" cy="5283199"/>
          </a:xfrm>
        </p:grpSpPr>
        <p:grpSp>
          <p:nvGrpSpPr>
            <p:cNvPr id="11" name="Group 11"/>
            <p:cNvGrpSpPr/>
            <p:nvPr/>
          </p:nvGrpSpPr>
          <p:grpSpPr>
            <a:xfrm>
              <a:off x="539103" y="0"/>
              <a:ext cx="3623534" cy="362353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1E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4819650"/>
              <a:ext cx="4701741" cy="463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000000"/>
                  </a:solidFill>
                  <a:latin typeface="Montserrat Extra-Light Bold"/>
                </a:rPr>
                <a:t>ВОЗРАСТ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66535" y="4914901"/>
            <a:ext cx="3526306" cy="4343399"/>
            <a:chOff x="0" y="0"/>
            <a:chExt cx="4701741" cy="5791199"/>
          </a:xfrm>
        </p:grpSpPr>
        <p:grpSp>
          <p:nvGrpSpPr>
            <p:cNvPr id="15" name="Group 15"/>
            <p:cNvGrpSpPr/>
            <p:nvPr/>
          </p:nvGrpSpPr>
          <p:grpSpPr>
            <a:xfrm>
              <a:off x="539103" y="0"/>
              <a:ext cx="3623534" cy="362353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1E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4819650"/>
              <a:ext cx="4701741" cy="971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000000"/>
                  </a:solidFill>
                  <a:latin typeface="Montserrat Extra-Light Bold"/>
                </a:rPr>
                <a:t>ПРОДОЛЖИТЕЛЬНОСТЬ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000000"/>
                  </a:solidFill>
                  <a:latin typeface="Montserrat Extra-Light Bold"/>
                </a:rPr>
                <a:t>ЗАНЯТИЯ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732994" y="4914901"/>
            <a:ext cx="3526306" cy="3962399"/>
            <a:chOff x="0" y="0"/>
            <a:chExt cx="4701741" cy="5283199"/>
          </a:xfrm>
        </p:grpSpPr>
        <p:grpSp>
          <p:nvGrpSpPr>
            <p:cNvPr id="19" name="Group 19"/>
            <p:cNvGrpSpPr/>
            <p:nvPr/>
          </p:nvGrpSpPr>
          <p:grpSpPr>
            <a:xfrm>
              <a:off x="539103" y="0"/>
              <a:ext cx="3623534" cy="362353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1E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4819650"/>
              <a:ext cx="4701741" cy="463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>
                  <a:solidFill>
                    <a:srgbClr val="000000"/>
                  </a:solidFill>
                  <a:latin typeface="Montserrat Extra-Light Bold"/>
                </a:rPr>
                <a:t>СРОК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91174" y="2644671"/>
            <a:ext cx="15562500" cy="72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49"/>
              </a:lnSpc>
              <a:spcBef>
                <a:spcPct val="0"/>
              </a:spcBef>
            </a:pPr>
            <a:r>
              <a:rPr lang="en-US" sz="4099" u="none" spc="40">
                <a:solidFill>
                  <a:srgbClr val="000000"/>
                </a:solidFill>
                <a:latin typeface="Montserrat Extra-Light Bold"/>
              </a:rPr>
              <a:t>художественная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74759" y="5358372"/>
            <a:ext cx="1434188" cy="158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4"/>
              </a:lnSpc>
            </a:pPr>
            <a:r>
              <a:rPr lang="en-US" sz="4588">
                <a:solidFill>
                  <a:srgbClr val="FFFFFF"/>
                </a:solidFill>
                <a:latin typeface="Open Sans Bold"/>
              </a:rPr>
              <a:t>4-5</a:t>
            </a:r>
          </a:p>
          <a:p>
            <a:pPr algn="ctr">
              <a:lnSpc>
                <a:spcPts val="6424"/>
              </a:lnSpc>
            </a:pPr>
            <a:r>
              <a:rPr lang="en-US" sz="4588">
                <a:solidFill>
                  <a:srgbClr val="FFFFFF"/>
                </a:solidFill>
                <a:latin typeface="Open Sans Bold"/>
              </a:rPr>
              <a:t>ЛЕТ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40606" y="5579746"/>
            <a:ext cx="2337332" cy="150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5"/>
              </a:lnSpc>
            </a:pPr>
            <a:r>
              <a:rPr lang="en-US" sz="3895">
                <a:solidFill>
                  <a:srgbClr val="FFFFFF"/>
                </a:solidFill>
                <a:latin typeface="Open Sans Bold"/>
              </a:rPr>
              <a:t>1 РАЗ</a:t>
            </a:r>
          </a:p>
          <a:p>
            <a:pPr algn="ctr">
              <a:lnSpc>
                <a:spcPts val="3895"/>
              </a:lnSpc>
            </a:pPr>
            <a:r>
              <a:rPr lang="en-US" sz="3895">
                <a:solidFill>
                  <a:srgbClr val="FFFFFF"/>
                </a:solidFill>
                <a:latin typeface="Open Sans Bold"/>
              </a:rPr>
              <a:t>В</a:t>
            </a:r>
          </a:p>
          <a:p>
            <a:pPr algn="ctr">
              <a:lnSpc>
                <a:spcPts val="3895"/>
              </a:lnSpc>
            </a:pPr>
            <a:r>
              <a:rPr lang="en-US" sz="3895">
                <a:solidFill>
                  <a:srgbClr val="FFFFFF"/>
                </a:solidFill>
                <a:latin typeface="Open Sans Bold"/>
              </a:rPr>
              <a:t> НЕДЕЛЮ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03577" y="5827098"/>
            <a:ext cx="1252221" cy="101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5"/>
              </a:lnSpc>
            </a:pPr>
            <a:r>
              <a:rPr lang="en-US" sz="3895">
                <a:solidFill>
                  <a:srgbClr val="FFFFFF"/>
                </a:solidFill>
                <a:latin typeface="Open Sans Bold"/>
              </a:rPr>
              <a:t>25</a:t>
            </a:r>
          </a:p>
          <a:p>
            <a:pPr algn="ctr">
              <a:lnSpc>
                <a:spcPts val="3895"/>
              </a:lnSpc>
            </a:pPr>
            <a:r>
              <a:rPr lang="en-US" sz="3895">
                <a:solidFill>
                  <a:srgbClr val="FFFFFF"/>
                </a:solidFill>
                <a:latin typeface="Open Sans Bold"/>
              </a:rPr>
              <a:t>МИН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491923" y="5827098"/>
            <a:ext cx="2008449" cy="101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5"/>
              </a:lnSpc>
            </a:pPr>
            <a:r>
              <a:rPr lang="en-US" sz="3895">
                <a:solidFill>
                  <a:srgbClr val="FFFFFF"/>
                </a:solidFill>
                <a:latin typeface="Open Sans Bold"/>
              </a:rPr>
              <a:t>31</a:t>
            </a:r>
          </a:p>
          <a:p>
            <a:pPr algn="ctr">
              <a:lnSpc>
                <a:spcPts val="3895"/>
              </a:lnSpc>
            </a:pPr>
            <a:r>
              <a:rPr lang="en-US" sz="3895">
                <a:solidFill>
                  <a:srgbClr val="FFFFFF"/>
                </a:solidFill>
                <a:latin typeface="Open Sans Bold"/>
              </a:rPr>
              <a:t>НЕДЕЛЯ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700315"/>
            <a:ext cx="10729741" cy="75866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12453" y="1028700"/>
            <a:ext cx="4501186" cy="4780379"/>
            <a:chOff x="0" y="0"/>
            <a:chExt cx="6001581" cy="637383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6001581" cy="637383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13255" y="531126"/>
              <a:ext cx="5221466" cy="4787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74"/>
                </a:lnSpc>
                <a:spcBef>
                  <a:spcPct val="0"/>
                </a:spcBef>
              </a:pPr>
              <a:r>
                <a:rPr lang="en-US" sz="2116" u="none" spc="21">
                  <a:solidFill>
                    <a:srgbClr val="FFD51E"/>
                  </a:solidFill>
                  <a:latin typeface="Open Sans Bold"/>
                </a:rPr>
                <a:t>Формы организации образовательного процесса</a:t>
              </a:r>
            </a:p>
            <a:p>
              <a:pPr marL="0" lvl="0" indent="0" algn="l">
                <a:lnSpc>
                  <a:spcPts val="3174"/>
                </a:lnSpc>
                <a:spcBef>
                  <a:spcPct val="0"/>
                </a:spcBef>
              </a:pPr>
              <a:endParaRPr lang="en-US" sz="2116" u="none" spc="21">
                <a:solidFill>
                  <a:srgbClr val="FFD51E"/>
                </a:solidFill>
                <a:latin typeface="Open Sans Bold"/>
              </a:endParaRPr>
            </a:p>
            <a:p>
              <a:pPr marL="0" lvl="0" indent="0" algn="l">
                <a:lnSpc>
                  <a:spcPts val="3174"/>
                </a:lnSpc>
                <a:spcBef>
                  <a:spcPct val="0"/>
                </a:spcBef>
              </a:pPr>
              <a:r>
                <a:rPr lang="en-US" sz="2116" u="none" spc="21">
                  <a:solidFill>
                    <a:srgbClr val="000000"/>
                  </a:solidFill>
                  <a:latin typeface="Montserrat Extra-Light"/>
                </a:rPr>
                <a:t>Групповые</a:t>
              </a:r>
            </a:p>
            <a:p>
              <a:pPr marL="0" lvl="0" indent="0" algn="l">
                <a:lnSpc>
                  <a:spcPts val="3174"/>
                </a:lnSpc>
                <a:spcBef>
                  <a:spcPct val="0"/>
                </a:spcBef>
              </a:pPr>
              <a:r>
                <a:rPr lang="en-US" sz="2116" u="none" spc="21">
                  <a:solidFill>
                    <a:srgbClr val="000000"/>
                  </a:solidFill>
                  <a:latin typeface="Montserrat Extra-Light"/>
                </a:rPr>
                <a:t>тематические</a:t>
              </a:r>
            </a:p>
            <a:p>
              <a:pPr marL="0" lvl="0" indent="0" algn="l">
                <a:lnSpc>
                  <a:spcPts val="3174"/>
                </a:lnSpc>
                <a:spcBef>
                  <a:spcPct val="0"/>
                </a:spcBef>
              </a:pPr>
              <a:r>
                <a:rPr lang="en-US" sz="2116" u="none" spc="21">
                  <a:solidFill>
                    <a:srgbClr val="000000"/>
                  </a:solidFill>
                  <a:latin typeface="Montserrat Extra-Light"/>
                </a:rPr>
                <a:t>игровые</a:t>
              </a:r>
            </a:p>
            <a:p>
              <a:pPr marL="0" lvl="0" indent="0" algn="l">
                <a:lnSpc>
                  <a:spcPts val="3174"/>
                </a:lnSpc>
                <a:spcBef>
                  <a:spcPct val="0"/>
                </a:spcBef>
              </a:pPr>
              <a:r>
                <a:rPr lang="en-US" sz="2116" u="none" spc="21">
                  <a:solidFill>
                    <a:srgbClr val="000000"/>
                  </a:solidFill>
                  <a:latin typeface="Montserrat Extra-Light"/>
                </a:rPr>
                <a:t>практические </a:t>
              </a:r>
            </a:p>
            <a:p>
              <a:pPr marL="0" lvl="0" indent="0" algn="l">
                <a:lnSpc>
                  <a:spcPts val="3174"/>
                </a:lnSpc>
                <a:spcBef>
                  <a:spcPct val="0"/>
                </a:spcBef>
              </a:pPr>
              <a:endParaRPr lang="en-US" sz="2116" u="none" spc="21">
                <a:solidFill>
                  <a:srgbClr val="000000"/>
                </a:solidFill>
                <a:latin typeface="Montserrat Extra-Light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413255" y="5887250"/>
              <a:ext cx="3041482" cy="69576"/>
            </a:xfrm>
            <a:prstGeom prst="rect">
              <a:avLst/>
            </a:prstGeom>
            <a:solidFill>
              <a:srgbClr val="FFD51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067851" y="1041749"/>
            <a:ext cx="6022115" cy="8216551"/>
            <a:chOff x="0" y="0"/>
            <a:chExt cx="8029487" cy="10955401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8029487" cy="78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900" spc="288">
                  <a:solidFill>
                    <a:srgbClr val="FFFFFF"/>
                  </a:solidFill>
                  <a:latin typeface="Montserrat Semi-Bold Bold"/>
                </a:rPr>
                <a:t>Актуальность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92326"/>
              <a:ext cx="8029487" cy="9096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75"/>
                </a:lnSpc>
              </a:pPr>
              <a:r>
                <a:rPr lang="en-US" sz="2250" spc="22">
                  <a:solidFill>
                    <a:srgbClr val="000000"/>
                  </a:solidFill>
                  <a:latin typeface="Montserrat Extra-Light"/>
                </a:rPr>
                <a:t>Дети учатся планировать свою работу, реализовывать воображаемые идеи в реально существующие объекты; создают трехмерные объекты и  развивается у малышей пространственное мышление; обучаются синхронизировать работу обеих рук, а при лепке точных деталей улучшается их мелкая моторика; развивается сенсорная чувствительность, восприятие цвета, формы, фактуры и т.д.; ребенок готов к самостоятельному творчеству, в процессе которого замечательно развивается фантазия малыша.</a:t>
              </a:r>
            </a:p>
            <a:p>
              <a:pPr>
                <a:lnSpc>
                  <a:spcPts val="3375"/>
                </a:lnSpc>
              </a:pPr>
              <a:endParaRPr lang="en-US" sz="2250" spc="22">
                <a:solidFill>
                  <a:srgbClr val="000000"/>
                </a:solidFill>
                <a:latin typeface="Montserrat Extra-Ligh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39" t="1698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304800" y="6896100"/>
            <a:ext cx="18897600" cy="33909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638300" y="7222664"/>
            <a:ext cx="15011400" cy="871469"/>
            <a:chOff x="0" y="0"/>
            <a:chExt cx="20015200" cy="1161959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0015200" cy="1161959"/>
            </a:xfrm>
            <a:prstGeom prst="rect">
              <a:avLst/>
            </a:prstGeom>
            <a:solidFill>
              <a:srgbClr val="FFD51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962777" y="182835"/>
              <a:ext cx="18089645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Semi-Bold"/>
                </a:rPr>
                <a:t>ОТЛИЧИТЕЛЬНАЯ ОСОБЕННОСТЬ ПРОГРАММЫ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38300" y="8532115"/>
            <a:ext cx="15011400" cy="1452371"/>
            <a:chOff x="0" y="0"/>
            <a:chExt cx="20015200" cy="1936495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20015200" cy="1095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4"/>
                </a:lnSpc>
                <a:spcBef>
                  <a:spcPct val="0"/>
                </a:spcBef>
              </a:pPr>
              <a:r>
                <a:rPr lang="en-US" sz="2249" u="none" spc="22">
                  <a:solidFill>
                    <a:srgbClr val="000000"/>
                  </a:solidFill>
                  <a:latin typeface="Montserrat Extra-Light"/>
                </a:rPr>
                <a:t>Комплексность подхода при реализации учебно-воспитательных задач, предполагающих, в первую очередь, развивающую направленность программы. 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1817025"/>
              <a:ext cx="5222562" cy="119470"/>
            </a:xfrm>
            <a:prstGeom prst="rect">
              <a:avLst/>
            </a:pr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679871" y="4020281"/>
            <a:ext cx="2385633" cy="488856"/>
            <a:chOff x="0" y="0"/>
            <a:chExt cx="2596814" cy="532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5544" cy="533400"/>
            </a:xfrm>
            <a:custGeom>
              <a:avLst/>
              <a:gdLst/>
              <a:ahLst/>
              <a:cxnLst/>
              <a:rect l="l" t="t" r="r" b="b"/>
              <a:pathLst>
                <a:path w="2595544" h="533400">
                  <a:moveTo>
                    <a:pt x="2518074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2518074" y="335280"/>
                  </a:lnTo>
                  <a:cubicBezTo>
                    <a:pt x="2561254" y="335280"/>
                    <a:pt x="2595544" y="304800"/>
                    <a:pt x="2595544" y="266700"/>
                  </a:cubicBezTo>
                  <a:cubicBezTo>
                    <a:pt x="2595544" y="228600"/>
                    <a:pt x="2561254" y="198120"/>
                    <a:pt x="2518074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2350432" y="4148217"/>
            <a:ext cx="2129760" cy="488856"/>
            <a:chOff x="0" y="0"/>
            <a:chExt cx="2318291" cy="5321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17021" cy="533400"/>
            </a:xfrm>
            <a:custGeom>
              <a:avLst/>
              <a:gdLst/>
              <a:ahLst/>
              <a:cxnLst/>
              <a:rect l="l" t="t" r="r" b="b"/>
              <a:pathLst>
                <a:path w="2317021" h="533400">
                  <a:moveTo>
                    <a:pt x="2239551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2239551" y="335280"/>
                  </a:lnTo>
                  <a:cubicBezTo>
                    <a:pt x="2282731" y="335280"/>
                    <a:pt x="2317021" y="304800"/>
                    <a:pt x="2317021" y="266700"/>
                  </a:cubicBezTo>
                  <a:cubicBezTo>
                    <a:pt x="2317021" y="228600"/>
                    <a:pt x="2282731" y="198120"/>
                    <a:pt x="2239551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7951184" y="4020281"/>
            <a:ext cx="2385633" cy="488856"/>
            <a:chOff x="0" y="0"/>
            <a:chExt cx="2596814" cy="5321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95544" cy="533400"/>
            </a:xfrm>
            <a:custGeom>
              <a:avLst/>
              <a:gdLst/>
              <a:ahLst/>
              <a:cxnLst/>
              <a:rect l="l" t="t" r="r" b="b"/>
              <a:pathLst>
                <a:path w="2595544" h="533400">
                  <a:moveTo>
                    <a:pt x="2518074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2518074" y="335280"/>
                  </a:lnTo>
                  <a:cubicBezTo>
                    <a:pt x="2561254" y="335280"/>
                    <a:pt x="2595544" y="304800"/>
                    <a:pt x="2595544" y="266700"/>
                  </a:cubicBezTo>
                  <a:cubicBezTo>
                    <a:pt x="2595544" y="228600"/>
                    <a:pt x="2561254" y="198120"/>
                    <a:pt x="2518074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-260728" y="0"/>
            <a:ext cx="18809456" cy="372368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>
            <a:off x="1293411" y="648116"/>
            <a:ext cx="15212322" cy="1586600"/>
            <a:chOff x="0" y="0"/>
            <a:chExt cx="20283096" cy="21154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20283096" cy="1537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37"/>
                </a:lnSpc>
              </a:pPr>
              <a:r>
                <a:rPr lang="en-US" sz="7331" spc="65">
                  <a:solidFill>
                    <a:srgbClr val="FFD51E"/>
                  </a:solidFill>
                  <a:latin typeface="Montserrat Semi-Bold Bold"/>
                </a:rPr>
                <a:t>Цель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665718" y="2002194"/>
              <a:ext cx="4951660" cy="113273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93411" y="1955827"/>
            <a:ext cx="16316372" cy="92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u="none" spc="27">
                <a:solidFill>
                  <a:srgbClr val="000000"/>
                </a:solidFill>
                <a:latin typeface="Montserrat Extra-Light"/>
              </a:rPr>
              <a:t>Развитие творческих способностей детей  через создание изделий из соленого теста.</a:t>
            </a:r>
          </a:p>
          <a:p>
            <a:pPr marL="0" lvl="0" indent="0" algn="l">
              <a:lnSpc>
                <a:spcPts val="3375"/>
              </a:lnSpc>
              <a:spcBef>
                <a:spcPct val="0"/>
              </a:spcBef>
            </a:pPr>
            <a:endParaRPr lang="en-US" sz="2799" u="none" spc="27">
              <a:solidFill>
                <a:srgbClr val="000000"/>
              </a:solidFill>
              <a:latin typeface="Montserrat Extra-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08602" y="2859749"/>
            <a:ext cx="2870795" cy="744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48"/>
              </a:lnSpc>
              <a:spcBef>
                <a:spcPct val="0"/>
              </a:spcBef>
            </a:pPr>
            <a:r>
              <a:rPr lang="en-US" sz="4800" u="none" spc="43">
                <a:solidFill>
                  <a:srgbClr val="FFD51E"/>
                </a:solidFill>
                <a:latin typeface="Montserrat Semi-Bold Bold"/>
              </a:rPr>
              <a:t>ЗАДАЧИ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5162" y="5598477"/>
            <a:ext cx="4000302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FFFF"/>
                </a:solidFill>
                <a:latin typeface="Montserrat Semi-Bold"/>
              </a:rPr>
              <a:t>ЗНАКОМИТЬ ДЕТЕЙ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FFFF"/>
                </a:solidFill>
                <a:latin typeface="Montserrat Semi-Bold"/>
              </a:rPr>
              <a:t>С ПЛАСТИЧНЫМ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FFFF"/>
                </a:solidFill>
                <a:latin typeface="Montserrat Semi-Bold"/>
              </a:rPr>
              <a:t>МАТЕРИАЛОМ-ТЕСТОМ.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47136" y="5598477"/>
            <a:ext cx="3793728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СОВЕРШЕНСТВОВАТЬ 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РАЗНООБРАЗНЫЕ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 ПРИЕМЫ ДЕЙСТВИЙ 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С ПЛАСТИЧНЫМ 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МАТЕРИАЛОМ: 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РАЗМАЗЫВАНИЕ,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 ОТЩИПЫВАНИЕ,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СПЛЮЩИВАНИЕ.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23609" y="5598477"/>
            <a:ext cx="4298156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ФОРМИРОВАТЬ ИНТЕРЕС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 К РАБОТЕ С 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ПЛАСТИЧНЫМИ 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МАТЕРИАЛАМИ.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endParaRPr lang="en-US" sz="2100" spc="231">
              <a:solidFill>
                <a:srgbClr val="FFFFFF"/>
              </a:solidFill>
              <a:latin typeface="Montserrat Semi-Bold"/>
            </a:endParaRPr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3334223" y="5786531"/>
            <a:ext cx="4991374" cy="545638"/>
            <a:chOff x="0" y="0"/>
            <a:chExt cx="4867802" cy="5321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66532" cy="533400"/>
            </a:xfrm>
            <a:custGeom>
              <a:avLst/>
              <a:gdLst/>
              <a:ahLst/>
              <a:cxnLst/>
              <a:rect l="l" t="t" r="r" b="b"/>
              <a:pathLst>
                <a:path w="4866532" h="533400">
                  <a:moveTo>
                    <a:pt x="4789062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4789062" y="335280"/>
                  </a:lnTo>
                  <a:cubicBezTo>
                    <a:pt x="4832242" y="335280"/>
                    <a:pt x="4866532" y="304800"/>
                    <a:pt x="4866532" y="266700"/>
                  </a:cubicBezTo>
                  <a:cubicBezTo>
                    <a:pt x="4866532" y="228600"/>
                    <a:pt x="4832242" y="198120"/>
                    <a:pt x="4789062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5400000">
            <a:off x="9602809" y="5718525"/>
            <a:ext cx="5151399" cy="521626"/>
            <a:chOff x="0" y="0"/>
            <a:chExt cx="5255137" cy="5321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253867" cy="533400"/>
            </a:xfrm>
            <a:custGeom>
              <a:avLst/>
              <a:gdLst/>
              <a:ahLst/>
              <a:cxnLst/>
              <a:rect l="l" t="t" r="r" b="b"/>
              <a:pathLst>
                <a:path w="5253867" h="533400">
                  <a:moveTo>
                    <a:pt x="5176397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5176397" y="335280"/>
                  </a:lnTo>
                  <a:cubicBezTo>
                    <a:pt x="5219577" y="335280"/>
                    <a:pt x="5253867" y="304800"/>
                    <a:pt x="5253867" y="266700"/>
                  </a:cubicBezTo>
                  <a:cubicBezTo>
                    <a:pt x="5253867" y="228600"/>
                    <a:pt x="5219577" y="198120"/>
                    <a:pt x="5176397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442420" y="8689657"/>
            <a:ext cx="2757488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РАЗВИВАТЬ 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МЕЛКУЮ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МОТОРИКУ РУК</a:t>
            </a:r>
            <a:r>
              <a:rPr lang="en-US" sz="2100" u="none" spc="231">
                <a:solidFill>
                  <a:srgbClr val="FFFFFF"/>
                </a:solidFill>
                <a:latin typeface="Montserrat Semi-Bold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62061" y="8689657"/>
            <a:ext cx="4432895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ВОСПИТЫВАТЬ </a:t>
            </a:r>
          </a:p>
          <a:p>
            <a:pPr algn="ctr">
              <a:lnSpc>
                <a:spcPts val="2940"/>
              </a:lnSpc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ХУДОЖЕСТВЕННЫЙ ВКУС,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spc="231">
                <a:solidFill>
                  <a:srgbClr val="FFFFFF"/>
                </a:solidFill>
                <a:latin typeface="Montserrat Semi-Bold"/>
              </a:rPr>
              <a:t> ИНТЕРЕС К ТРУДУ.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679871" y="4020281"/>
            <a:ext cx="2385633" cy="488856"/>
            <a:chOff x="0" y="0"/>
            <a:chExt cx="2596814" cy="532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5544" cy="533400"/>
            </a:xfrm>
            <a:custGeom>
              <a:avLst/>
              <a:gdLst/>
              <a:ahLst/>
              <a:cxnLst/>
              <a:rect l="l" t="t" r="r" b="b"/>
              <a:pathLst>
                <a:path w="2595544" h="533400">
                  <a:moveTo>
                    <a:pt x="2518074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2518074" y="335280"/>
                  </a:lnTo>
                  <a:cubicBezTo>
                    <a:pt x="2561254" y="335280"/>
                    <a:pt x="2595544" y="304800"/>
                    <a:pt x="2595544" y="266700"/>
                  </a:cubicBezTo>
                  <a:cubicBezTo>
                    <a:pt x="2595544" y="228600"/>
                    <a:pt x="2561254" y="198120"/>
                    <a:pt x="2518074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2350432" y="4148217"/>
            <a:ext cx="2129760" cy="488856"/>
            <a:chOff x="0" y="0"/>
            <a:chExt cx="2318291" cy="5321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17021" cy="533400"/>
            </a:xfrm>
            <a:custGeom>
              <a:avLst/>
              <a:gdLst/>
              <a:ahLst/>
              <a:cxnLst/>
              <a:rect l="l" t="t" r="r" b="b"/>
              <a:pathLst>
                <a:path w="2317021" h="533400">
                  <a:moveTo>
                    <a:pt x="2239551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2239551" y="335280"/>
                  </a:lnTo>
                  <a:cubicBezTo>
                    <a:pt x="2282731" y="335280"/>
                    <a:pt x="2317021" y="304800"/>
                    <a:pt x="2317021" y="266700"/>
                  </a:cubicBezTo>
                  <a:cubicBezTo>
                    <a:pt x="2317021" y="228600"/>
                    <a:pt x="2282731" y="198120"/>
                    <a:pt x="2239551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7951184" y="4020281"/>
            <a:ext cx="2385633" cy="488856"/>
            <a:chOff x="0" y="0"/>
            <a:chExt cx="2596814" cy="5321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95544" cy="533400"/>
            </a:xfrm>
            <a:custGeom>
              <a:avLst/>
              <a:gdLst/>
              <a:ahLst/>
              <a:cxnLst/>
              <a:rect l="l" t="t" r="r" b="b"/>
              <a:pathLst>
                <a:path w="2595544" h="533400">
                  <a:moveTo>
                    <a:pt x="2518074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2518074" y="335280"/>
                  </a:lnTo>
                  <a:cubicBezTo>
                    <a:pt x="2561254" y="335280"/>
                    <a:pt x="2595544" y="304800"/>
                    <a:pt x="2595544" y="266700"/>
                  </a:cubicBezTo>
                  <a:cubicBezTo>
                    <a:pt x="2595544" y="228600"/>
                    <a:pt x="2561254" y="198120"/>
                    <a:pt x="2518074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-260728" y="0"/>
            <a:ext cx="18809456" cy="372368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7" name="Group 17"/>
          <p:cNvGrpSpPr/>
          <p:nvPr/>
        </p:nvGrpSpPr>
        <p:grpSpPr>
          <a:xfrm rot="-5400000">
            <a:off x="3334223" y="5786531"/>
            <a:ext cx="4991374" cy="545638"/>
            <a:chOff x="0" y="0"/>
            <a:chExt cx="4867802" cy="5321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66532" cy="533400"/>
            </a:xfrm>
            <a:custGeom>
              <a:avLst/>
              <a:gdLst/>
              <a:ahLst/>
              <a:cxnLst/>
              <a:rect l="l" t="t" r="r" b="b"/>
              <a:pathLst>
                <a:path w="4866532" h="533400">
                  <a:moveTo>
                    <a:pt x="4789062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4789062" y="335280"/>
                  </a:lnTo>
                  <a:cubicBezTo>
                    <a:pt x="4832242" y="335280"/>
                    <a:pt x="4866532" y="304800"/>
                    <a:pt x="4866532" y="266700"/>
                  </a:cubicBezTo>
                  <a:cubicBezTo>
                    <a:pt x="4866532" y="228600"/>
                    <a:pt x="4832242" y="198120"/>
                    <a:pt x="4789062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5400000">
            <a:off x="9602809" y="5718525"/>
            <a:ext cx="5151399" cy="521626"/>
            <a:chOff x="0" y="0"/>
            <a:chExt cx="5255137" cy="5321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253867" cy="533400"/>
            </a:xfrm>
            <a:custGeom>
              <a:avLst/>
              <a:gdLst/>
              <a:ahLst/>
              <a:cxnLst/>
              <a:rect l="l" t="t" r="r" b="b"/>
              <a:pathLst>
                <a:path w="5253867" h="533400">
                  <a:moveTo>
                    <a:pt x="5176397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5176397" y="335280"/>
                  </a:lnTo>
                  <a:cubicBezTo>
                    <a:pt x="5219577" y="335280"/>
                    <a:pt x="5253867" y="304800"/>
                    <a:pt x="5253867" y="266700"/>
                  </a:cubicBezTo>
                  <a:cubicBezTo>
                    <a:pt x="5253867" y="228600"/>
                    <a:pt x="5219577" y="198120"/>
                    <a:pt x="5176397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317">
            <a:off x="594424" y="2497138"/>
            <a:ext cx="8082514" cy="6057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975">
            <a:off x="9277935" y="1702807"/>
            <a:ext cx="8692669" cy="65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9206"/>
            <a:ext cx="1522451" cy="8269094"/>
            <a:chOff x="0" y="0"/>
            <a:chExt cx="2029935" cy="11025458"/>
          </a:xfrm>
        </p:grpSpPr>
        <p:sp>
          <p:nvSpPr>
            <p:cNvPr id="3" name="TextBox 3"/>
            <p:cNvSpPr txBox="1"/>
            <p:nvPr/>
          </p:nvSpPr>
          <p:spPr>
            <a:xfrm rot="-5400000">
              <a:off x="-4595091" y="4556991"/>
              <a:ext cx="11025458" cy="1911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96"/>
                </a:lnSpc>
              </a:pPr>
              <a:r>
                <a:rPr lang="en-US" sz="4425" spc="128">
                  <a:solidFill>
                    <a:srgbClr val="FFFFFF"/>
                  </a:solidFill>
                  <a:latin typeface="Montserrat Semi-Bold Bold"/>
                </a:rPr>
                <a:t>ПЛАНИРУЕМЫЕ РЕЗУЛЬТАТЫ</a:t>
              </a:r>
            </a:p>
          </p:txBody>
        </p:sp>
        <p:sp>
          <p:nvSpPr>
            <p:cNvPr id="4" name="AutoShape 4"/>
            <p:cNvSpPr/>
            <p:nvPr/>
          </p:nvSpPr>
          <p:spPr>
            <a:xfrm rot="-5400000">
              <a:off x="-560827" y="8434696"/>
              <a:ext cx="5065645" cy="11588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1542496" y="989206"/>
            <a:ext cx="5716804" cy="397873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11542496" y="5279561"/>
            <a:ext cx="5716804" cy="397873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>
            <a:off x="5470061" y="989206"/>
            <a:ext cx="5716804" cy="397873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5470061" y="5279561"/>
            <a:ext cx="5716804" cy="397873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6135133" y="1852721"/>
            <a:ext cx="4841478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- РАСКАТЫВАЮТ ТЕСТО 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  КРУГОВЫМИ И ПРЯМЫМИ 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  ДВИЖЕНИЯМИ;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- ДЕЛАЮТ СОЕДИНЕНИЕ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  В ВИДЕ КОЛЬЦА;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pc="231">
              <a:solidFill>
                <a:srgbClr val="FFD51E"/>
              </a:solidFill>
              <a:latin typeface="Montserrat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976884" y="1852721"/>
            <a:ext cx="4848027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spc="231">
                <a:solidFill>
                  <a:srgbClr val="FFD51E"/>
                </a:solidFill>
                <a:latin typeface="Montserrat Semi-Bold"/>
              </a:rPr>
              <a:t>- </a:t>
            </a: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РАСПЛЮЩИВАЮТ;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- ПРИЩИПЫВАЮТ КРАЯ 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 ФОРМЫ;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- ОТТЯГИВАЮТ ОТДЕЛЬНЫЕ 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 ЧАСТИ ОТ ОСНОВНОЙ 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 ФОРМЫ;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pc="231">
              <a:solidFill>
                <a:srgbClr val="FFD51E"/>
              </a:solidFill>
              <a:latin typeface="Montserrat Semi-Bold"/>
            </a:endParaRP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pc="231">
              <a:solidFill>
                <a:srgbClr val="FFD51E"/>
              </a:solidFill>
              <a:latin typeface="Montserrat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35133" y="6143075"/>
            <a:ext cx="4386660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- ЛЕПЯТ ИЗДЕЛИЕ ИЗ 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  НЕСКОЛЬКИХ ЧАСТЕЙ;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- СГЛАЖИВАЮТ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u="none" spc="231">
                <a:solidFill>
                  <a:srgbClr val="FFD51E"/>
                </a:solidFill>
                <a:latin typeface="Montserrat Semi-Bold"/>
              </a:rPr>
              <a:t>   ПОВЕРХНОСТИ ФОРМЫ;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pc="231">
              <a:solidFill>
                <a:srgbClr val="FFD51E"/>
              </a:solidFill>
              <a:latin typeface="Montserrat Semi-Bold"/>
            </a:endParaRP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spc="231">
              <a:solidFill>
                <a:srgbClr val="FFD51E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976884" y="6143075"/>
            <a:ext cx="3651845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231">
                <a:solidFill>
                  <a:srgbClr val="FFD51E"/>
                </a:solidFill>
                <a:latin typeface="Montserrat Semi-Bold"/>
              </a:rPr>
              <a:t>- ИСПОЛЬЗУЮТ СТЕК;</a:t>
            </a:r>
          </a:p>
          <a:p>
            <a:pPr>
              <a:lnSpc>
                <a:spcPts val="2940"/>
              </a:lnSpc>
            </a:pPr>
            <a:r>
              <a:rPr lang="en-US" sz="2100" spc="231">
                <a:solidFill>
                  <a:srgbClr val="FFD51E"/>
                </a:solidFill>
                <a:latin typeface="Montserrat Semi-Bold"/>
              </a:rPr>
              <a:t>- </a:t>
            </a:r>
            <a:r>
              <a:rPr lang="en-US" sz="2100" spc="132">
                <a:solidFill>
                  <a:srgbClr val="FFD51E"/>
                </a:solidFill>
                <a:latin typeface="Arimo"/>
              </a:rPr>
              <a:t>раскрашивают </a:t>
            </a:r>
          </a:p>
          <a:p>
            <a:pPr>
              <a:lnSpc>
                <a:spcPts val="2940"/>
              </a:lnSpc>
            </a:pPr>
            <a:r>
              <a:rPr lang="en-US" sz="2100" spc="231">
                <a:solidFill>
                  <a:srgbClr val="FFD51E"/>
                </a:solidFill>
                <a:latin typeface="Montserrat Semi-Bold"/>
              </a:rPr>
              <a:t>  </a:t>
            </a:r>
            <a:r>
              <a:rPr lang="en-US" sz="2100" spc="132">
                <a:solidFill>
                  <a:srgbClr val="FFD51E"/>
                </a:solidFill>
                <a:latin typeface="Arimo"/>
              </a:rPr>
              <a:t>изделия.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spc="132">
              <a:solidFill>
                <a:srgbClr val="FFD51E"/>
              </a:solidFill>
              <a:latin typeface="Arimo"/>
            </a:endParaRP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spc="132">
              <a:solidFill>
                <a:srgbClr val="FFD51E"/>
              </a:solidFill>
              <a:latin typeface="Arimo"/>
            </a:endParaRP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spc="132">
              <a:solidFill>
                <a:srgbClr val="FFD51E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21618" y="1028700"/>
            <a:ext cx="8959497" cy="2926720"/>
            <a:chOff x="0" y="0"/>
            <a:chExt cx="11945996" cy="3902293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1945996" cy="317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450"/>
                </a:lnSpc>
              </a:pPr>
              <a:r>
                <a:rPr lang="en-US" sz="7500" spc="67">
                  <a:solidFill>
                    <a:srgbClr val="FFFFFF"/>
                  </a:solidFill>
                  <a:latin typeface="Montserrat Semi-Bold Bold"/>
                </a:rPr>
                <a:t>«Умелое тесто»</a:t>
              </a:r>
            </a:p>
            <a:p>
              <a:pPr algn="r">
                <a:lnSpc>
                  <a:spcPts val="9450"/>
                </a:lnSpc>
              </a:pPr>
              <a:endParaRPr lang="en-US" sz="7500" spc="67">
                <a:solidFill>
                  <a:srgbClr val="FFFFFF"/>
                </a:solidFill>
                <a:latin typeface="Montserrat Semi-Bold Bold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6880351" y="3786413"/>
              <a:ext cx="5065645" cy="11588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7710893" y="0"/>
            <a:ext cx="1154214" cy="1044004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1544" y="863768"/>
            <a:ext cx="4825601" cy="4825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15975" y="2677359"/>
            <a:ext cx="6614128" cy="49605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533" y="5403209"/>
            <a:ext cx="8666803" cy="65038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210280" y="6215994"/>
            <a:ext cx="9870835" cy="3042306"/>
            <a:chOff x="0" y="0"/>
            <a:chExt cx="13161113" cy="40564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13161113" cy="1657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375"/>
                </a:lnSpc>
                <a:spcBef>
                  <a:spcPct val="0"/>
                </a:spcBef>
              </a:pPr>
              <a:r>
                <a:rPr lang="en-US" sz="2250" u="none" spc="22">
                  <a:solidFill>
                    <a:srgbClr val="FFFFFF"/>
                  </a:solidFill>
                  <a:latin typeface="Open Sans Bold"/>
                </a:rPr>
                <a:t>СОСТАВИТЕЛЬ</a:t>
              </a:r>
              <a:r>
                <a:rPr lang="en-US" sz="2250" u="none" spc="22">
                  <a:solidFill>
                    <a:srgbClr val="000000"/>
                  </a:solidFill>
                  <a:latin typeface="Open Sans"/>
                </a:rPr>
                <a:t> </a:t>
              </a:r>
            </a:p>
            <a:p>
              <a:pPr marL="0" lvl="0" indent="0" algn="r">
                <a:lnSpc>
                  <a:spcPts val="3375"/>
                </a:lnSpc>
                <a:spcBef>
                  <a:spcPct val="0"/>
                </a:spcBef>
              </a:pPr>
              <a:r>
                <a:rPr lang="en-US" sz="2250" u="none" spc="22">
                  <a:solidFill>
                    <a:srgbClr val="000000"/>
                  </a:solidFill>
                  <a:latin typeface="Montserrat Extra-Light"/>
                </a:rPr>
                <a:t>ШЕМЕТ И.А.</a:t>
              </a:r>
            </a:p>
            <a:p>
              <a:pPr marL="0" lvl="0" indent="0" algn="r">
                <a:lnSpc>
                  <a:spcPts val="3375"/>
                </a:lnSpc>
                <a:spcBef>
                  <a:spcPct val="0"/>
                </a:spcBef>
              </a:pPr>
              <a:r>
                <a:rPr lang="en-US" sz="2250" u="none" spc="22">
                  <a:solidFill>
                    <a:srgbClr val="000000"/>
                  </a:solidFill>
                  <a:latin typeface="Montserrat Extra-Light"/>
                </a:rPr>
                <a:t>СТАРШИЙ ВОСПИТАТЕЛЬ.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399058"/>
              <a:ext cx="13161113" cy="1657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375"/>
                </a:lnSpc>
                <a:spcBef>
                  <a:spcPct val="0"/>
                </a:spcBef>
              </a:pPr>
              <a:r>
                <a:rPr lang="en-US" sz="2250" u="none" spc="22">
                  <a:solidFill>
                    <a:srgbClr val="FFFFFF"/>
                  </a:solidFill>
                  <a:latin typeface="Open Sans"/>
                </a:rPr>
                <a:t>Форма контроля</a:t>
              </a:r>
            </a:p>
            <a:p>
              <a:pPr marL="0" lvl="0" indent="0" algn="r">
                <a:lnSpc>
                  <a:spcPts val="3375"/>
                </a:lnSpc>
                <a:spcBef>
                  <a:spcPct val="0"/>
                </a:spcBef>
              </a:pPr>
              <a:r>
                <a:rPr lang="en-US" sz="2250" u="none" spc="22">
                  <a:solidFill>
                    <a:srgbClr val="000000"/>
                  </a:solidFill>
                  <a:latin typeface="Montserrat Extra-Light"/>
                </a:rPr>
                <a:t>Выставка творческих работ воспитанников</a:t>
              </a:r>
            </a:p>
            <a:p>
              <a:pPr marL="0" lvl="0" indent="0" algn="ctr">
                <a:lnSpc>
                  <a:spcPts val="3375"/>
                </a:lnSpc>
                <a:spcBef>
                  <a:spcPct val="0"/>
                </a:spcBef>
              </a:pPr>
              <a:endParaRPr lang="en-US" sz="2250" u="none" spc="22">
                <a:solidFill>
                  <a:srgbClr val="000000"/>
                </a:solidFill>
                <a:latin typeface="Montserrat Extra-Light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28892" y="9544527"/>
            <a:ext cx="2531310" cy="416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487"/>
              </a:lnSpc>
              <a:spcBef>
                <a:spcPct val="0"/>
              </a:spcBef>
            </a:pPr>
            <a:r>
              <a:rPr lang="en-US" sz="2325" u="none" spc="23">
                <a:solidFill>
                  <a:srgbClr val="000000"/>
                </a:solidFill>
                <a:latin typeface="Montserrat Extra-Light"/>
              </a:rPr>
              <a:t>г.Ухта 2022г.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281</Words>
  <Application>Microsoft Office PowerPoint</Application>
  <PresentationFormat>Произвольный</PresentationFormat>
  <Paragraphs>83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Open Sans</vt:lpstr>
      <vt:lpstr>Montserrat Extra-Light Bold</vt:lpstr>
      <vt:lpstr>Calibri</vt:lpstr>
      <vt:lpstr>Montserrat Semi-Bold Bold</vt:lpstr>
      <vt:lpstr>Arimo</vt:lpstr>
      <vt:lpstr>Montserrat Extra-Light</vt:lpstr>
      <vt:lpstr>Open Sans Bold</vt:lpstr>
      <vt:lpstr>Montserrat Semi-Bold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Умелое тесто</dc:title>
  <cp:lastModifiedBy>123</cp:lastModifiedBy>
  <cp:revision>3</cp:revision>
  <dcterms:created xsi:type="dcterms:W3CDTF">2006-08-16T00:00:00Z</dcterms:created>
  <dcterms:modified xsi:type="dcterms:W3CDTF">2024-08-28T09:17:28Z</dcterms:modified>
  <dc:identifier>DAE-Ib2cElA</dc:identifier>
</cp:coreProperties>
</file>