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Tunga" panose="020B0502040204020203" pitchFamily="34" charset="0"/>
      <p:regular r:id="rId11"/>
      <p:bold r:id="rId12"/>
    </p:embeddedFont>
    <p:embeddedFont>
      <p:font typeface="Montserrat Semi-Bold Bold" panose="020B0604020202020204" charset="-52"/>
      <p:regular r:id="rId13"/>
    </p:embeddedFont>
    <p:embeddedFont>
      <p:font typeface="Montserrat Extra-Bold" panose="020B0604020202020204" charset="-52"/>
      <p:regular r:id="rId14"/>
    </p:embeddedFont>
    <p:embeddedFont>
      <p:font typeface="Montserrat Semi-Bold" panose="020B0604020202020204" charset="-52"/>
      <p:regular r:id="rId15"/>
    </p:embeddedFont>
    <p:embeddedFont>
      <p:font typeface="Franklin Gothic Medium" panose="020B0603020102020204" pitchFamily="34" charset="0"/>
      <p:regular r:id="rId16"/>
      <p:italic r:id="rId17"/>
    </p:embeddedFont>
    <p:embeddedFont>
      <p:font typeface="Arimo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5" autoAdjust="0"/>
  </p:normalViewPr>
  <p:slideViewPr>
    <p:cSldViewPr>
      <p:cViewPr varScale="1">
        <p:scale>
          <a:sx n="59" d="100"/>
          <a:sy n="59" d="100"/>
        </p:scale>
        <p:origin x="-1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5" y="2595604"/>
            <a:ext cx="11297246" cy="1806459"/>
          </a:xfrm>
        </p:spPr>
        <p:txBody>
          <a:bodyPr bIns="16328" anchor="b"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5" y="3706388"/>
            <a:ext cx="13022262" cy="493889"/>
          </a:xfrm>
        </p:spPr>
        <p:txBody>
          <a:bodyPr tIns="16328">
            <a:normAutofit/>
          </a:bodyPr>
          <a:lstStyle>
            <a:lvl1pPr marL="0" indent="0" algn="l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70175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70175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06"/>
            <a:ext cx="11301984" cy="1811264"/>
          </a:xfrm>
        </p:spPr>
        <p:txBody>
          <a:bodyPr bIns="16328" anchor="b"/>
          <a:lstStyle>
            <a:lvl1pPr algn="l">
              <a:defRPr kumimoji="0" lang="en-US" sz="5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l" defTabSz="1632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l" defTabSz="1632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2581278" y="-2581275"/>
            <a:ext cx="10287000" cy="154495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marL="0" algn="ctr" defTabSz="1632844" rtl="0" eaLnBrk="1" latinLnBrk="0" hangingPunct="1"/>
            <a:endParaRPr lang="en-US" sz="3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55"/>
            <a:ext cx="10424160" cy="1634141"/>
          </a:xfrm>
        </p:spPr>
        <p:txBody>
          <a:bodyPr bIns="0" anchor="b"/>
          <a:lstStyle>
            <a:lvl1pPr algn="l">
              <a:defRPr kumimoji="0" lang="en-US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05" y="3928368"/>
            <a:ext cx="7615558" cy="498703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08" y="3380078"/>
            <a:ext cx="11589520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53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1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326569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50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59" y="3270794"/>
            <a:ext cx="12193090" cy="111099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2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950"/>
            <a:ext cx="7148514" cy="27110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7576939"/>
            <a:ext cx="18292760" cy="27100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548640"/>
            <a:ext cx="15041880" cy="82296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50943"/>
            <a:ext cx="15041880" cy="5369774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2336" y="8805672"/>
            <a:ext cx="4352544" cy="301752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028" y="9427683"/>
            <a:ext cx="9448800" cy="411480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1800" cap="all" spc="357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076" y="9256233"/>
            <a:ext cx="1005840" cy="75438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6328" tIns="16328" rIns="16328" bIns="16328" rtlCol="0" anchor="ctr">
            <a:norm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32844" rtl="0" eaLnBrk="1" latinLnBrk="0" hangingPunct="1"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ts val="1429"/>
        </a:spcBef>
        <a:buFont typeface="Arial" pitchFamily="34" charset="0"/>
        <a:buNone/>
        <a:defRPr sz="2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0240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718451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126662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873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413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6609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24820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374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01214" y="4794723"/>
            <a:ext cx="10058086" cy="4463577"/>
            <a:chOff x="0" y="0"/>
            <a:chExt cx="13410782" cy="5951436"/>
          </a:xfrm>
        </p:grpSpPr>
        <p:sp>
          <p:nvSpPr>
            <p:cNvPr id="3" name="TextBox 3"/>
            <p:cNvSpPr txBox="1"/>
            <p:nvPr/>
          </p:nvSpPr>
          <p:spPr>
            <a:xfrm>
              <a:off x="0" y="139700"/>
              <a:ext cx="13410782" cy="2562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376"/>
                </a:lnSpc>
              </a:pPr>
              <a:r>
                <a:rPr lang="en-US" sz="7025">
                  <a:solidFill>
                    <a:srgbClr val="FBFBF5"/>
                  </a:solidFill>
                  <a:latin typeface="Montserrat Extra-Bold"/>
                </a:rPr>
                <a:t>«Живой песок»</a:t>
              </a:r>
            </a:p>
            <a:p>
              <a:pPr algn="r">
                <a:lnSpc>
                  <a:spcPts val="7376"/>
                </a:lnSpc>
              </a:pPr>
              <a:endParaRPr lang="en-US" sz="7025">
                <a:solidFill>
                  <a:srgbClr val="FBFBF5"/>
                </a:solidFill>
                <a:latin typeface="Montserrat Extra-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782806" y="2799507"/>
              <a:ext cx="10627976" cy="3151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759"/>
                </a:lnSpc>
              </a:pPr>
              <a:r>
                <a:rPr lang="en-US" sz="3399" spc="200">
                  <a:solidFill>
                    <a:srgbClr val="FBFBF5"/>
                  </a:solidFill>
                  <a:latin typeface="Montserrat Semi-Bold"/>
                </a:rPr>
                <a:t>Дополнительная общеобразовательная программа</a:t>
              </a:r>
            </a:p>
            <a:p>
              <a:pPr algn="r">
                <a:lnSpc>
                  <a:spcPts val="4759"/>
                </a:lnSpc>
              </a:pPr>
              <a:endParaRPr lang="en-US" sz="3399" spc="200">
                <a:solidFill>
                  <a:srgbClr val="FBFBF5"/>
                </a:solidFill>
                <a:latin typeface="Montserrat Semi-Bold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rot="-2700000">
            <a:off x="-6273653" y="-1764855"/>
            <a:ext cx="18941090" cy="9330141"/>
          </a:xfrm>
          <a:prstGeom prst="rect">
            <a:avLst/>
          </a:prstGeom>
          <a:solidFill>
            <a:srgbClr val="CD0046"/>
          </a:solid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4536457" cy="3297067"/>
            <a:chOff x="0" y="0"/>
            <a:chExt cx="6048610" cy="4396089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6048610" cy="3688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 spc="89">
                  <a:solidFill>
                    <a:srgbClr val="FBFBF5"/>
                  </a:solidFill>
                  <a:latin typeface="Montserrat Semi-Bold Bold"/>
                </a:rPr>
                <a:t>МУНИЦИПАЛЬНОЕ ДОШКОЛЬНОЕ ОБРАЗОВАТЕЛЬНОЕ УЧРЕЖДЕНИЕ</a:t>
              </a:r>
            </a:p>
            <a:p>
              <a:pPr>
                <a:lnSpc>
                  <a:spcPts val="2940"/>
                </a:lnSpc>
              </a:pPr>
              <a:r>
                <a:rPr lang="en-US" sz="2100" spc="105">
                  <a:solidFill>
                    <a:srgbClr val="FBFBF5"/>
                  </a:solidFill>
                  <a:latin typeface="Arimo Bold"/>
                </a:rPr>
                <a:t>«Детский сад №93 комбинированного вида»</a:t>
              </a:r>
            </a:p>
            <a:p>
              <a:pPr algn="l">
                <a:lnSpc>
                  <a:spcPts val="3359"/>
                </a:lnSpc>
              </a:pPr>
              <a:endParaRPr lang="en-US" sz="2100" spc="105">
                <a:solidFill>
                  <a:srgbClr val="FBFBF5"/>
                </a:solidFill>
                <a:latin typeface="Arimo Bold"/>
              </a:endParaRP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4293423"/>
              <a:ext cx="6041164" cy="102667"/>
            </a:xfrm>
            <a:prstGeom prst="rect">
              <a:avLst/>
            </a:prstGeom>
            <a:solidFill>
              <a:srgbClr val="FBFBF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18033" y="9258300"/>
            <a:ext cx="4536457" cy="1553992"/>
            <a:chOff x="0" y="0"/>
            <a:chExt cx="6048610" cy="207198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38100"/>
              <a:ext cx="6048610" cy="1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 spc="89" dirty="0">
                  <a:solidFill>
                    <a:srgbClr val="FBFBF5"/>
                  </a:solidFill>
                  <a:latin typeface="Montserrat Semi-Bold Bold"/>
                </a:rPr>
                <a:t>Г.УХТА</a:t>
              </a:r>
            </a:p>
            <a:p>
              <a:pPr>
                <a:lnSpc>
                  <a:spcPts val="2519"/>
                </a:lnSpc>
              </a:pPr>
              <a:r>
                <a:rPr lang="en-US" sz="1799" spc="89" dirty="0" smtClean="0">
                  <a:solidFill>
                    <a:srgbClr val="FBFBF5"/>
                  </a:solidFill>
                  <a:latin typeface="Montserrat Semi-Bold Bold"/>
                </a:rPr>
                <a:t>202</a:t>
              </a:r>
              <a:r>
                <a:rPr lang="ru-RU" sz="1799" spc="89" dirty="0" smtClean="0">
                  <a:solidFill>
                    <a:srgbClr val="FBFBF5"/>
                  </a:solidFill>
                  <a:latin typeface="Montserrat Semi-Bold Bold"/>
                </a:rPr>
                <a:t>4</a:t>
              </a:r>
              <a:r>
                <a:rPr lang="en-US" sz="1799" spc="89" dirty="0" smtClean="0">
                  <a:solidFill>
                    <a:srgbClr val="FBFBF5"/>
                  </a:solidFill>
                  <a:latin typeface="Montserrat Semi-Bold Bold"/>
                </a:rPr>
                <a:t>Г</a:t>
              </a:r>
              <a:r>
                <a:rPr lang="en-US" sz="1799" spc="89" dirty="0">
                  <a:solidFill>
                    <a:srgbClr val="FBFBF5"/>
                  </a:solidFill>
                  <a:latin typeface="Montserrat Semi-Bold Bold"/>
                </a:rPr>
                <a:t>.</a:t>
              </a:r>
            </a:p>
            <a:p>
              <a:pPr algn="l">
                <a:lnSpc>
                  <a:spcPts val="3359"/>
                </a:lnSpc>
              </a:pPr>
              <a:endParaRPr lang="en-US" sz="1799" spc="89" dirty="0">
                <a:solidFill>
                  <a:srgbClr val="FBFBF5"/>
                </a:solidFill>
                <a:latin typeface="Montserrat Semi-Bold Bold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969323"/>
              <a:ext cx="6041164" cy="102667"/>
            </a:xfrm>
            <a:prstGeom prst="rect">
              <a:avLst/>
            </a:prstGeom>
            <a:solidFill>
              <a:srgbClr val="FBFBF5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CD0046"/>
          </a:solidFill>
        </p:spPr>
      </p:sp>
      <p:grpSp>
        <p:nvGrpSpPr>
          <p:cNvPr id="3" name="Group 3"/>
          <p:cNvGrpSpPr/>
          <p:nvPr/>
        </p:nvGrpSpPr>
        <p:grpSpPr>
          <a:xfrm>
            <a:off x="2509152" y="3911274"/>
            <a:ext cx="5917402" cy="956945"/>
            <a:chOff x="0" y="0"/>
            <a:chExt cx="7889869" cy="1275927"/>
          </a:xfrm>
        </p:grpSpPr>
        <p:sp>
          <p:nvSpPr>
            <p:cNvPr id="4" name="TextBox 4"/>
            <p:cNvSpPr txBox="1"/>
            <p:nvPr/>
          </p:nvSpPr>
          <p:spPr>
            <a:xfrm>
              <a:off x="0" y="57150"/>
              <a:ext cx="7889869" cy="786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10"/>
                </a:lnSpc>
              </a:pPr>
              <a:r>
                <a:rPr lang="en-US" sz="4200">
                  <a:solidFill>
                    <a:srgbClr val="01949A"/>
                  </a:solidFill>
                  <a:latin typeface="Montserrat Semi-Bold Bold"/>
                </a:rPr>
                <a:t>2-3 ГОДА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11437"/>
              <a:ext cx="7889869" cy="34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CD0046"/>
                  </a:solidFill>
                  <a:latin typeface="Montserrat Semi-Bold"/>
                </a:rPr>
                <a:t>Возраст детей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09152" y="6608557"/>
            <a:ext cx="5917402" cy="956945"/>
            <a:chOff x="0" y="0"/>
            <a:chExt cx="7889869" cy="1275927"/>
          </a:xfrm>
        </p:grpSpPr>
        <p:sp>
          <p:nvSpPr>
            <p:cNvPr id="7" name="TextBox 7"/>
            <p:cNvSpPr txBox="1"/>
            <p:nvPr/>
          </p:nvSpPr>
          <p:spPr>
            <a:xfrm>
              <a:off x="0" y="23812"/>
              <a:ext cx="7889869" cy="862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3"/>
                </a:lnSpc>
              </a:pPr>
              <a:r>
                <a:rPr lang="en-US" sz="4575">
                  <a:solidFill>
                    <a:srgbClr val="01949A"/>
                  </a:solidFill>
                  <a:latin typeface="Montserrat Semi-Bold Bold"/>
                </a:rPr>
                <a:t>32 ЧАСА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11437"/>
              <a:ext cx="7889869" cy="34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CD0046"/>
                  </a:solidFill>
                  <a:latin typeface="Montserrat Semi-Bold"/>
                </a:rPr>
                <a:t>Объем программы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847101" y="3911274"/>
            <a:ext cx="5917402" cy="956945"/>
            <a:chOff x="0" y="0"/>
            <a:chExt cx="7889869" cy="127592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57150"/>
              <a:ext cx="7889869" cy="786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10"/>
                </a:lnSpc>
              </a:pPr>
              <a:r>
                <a:rPr lang="en-US" sz="4200">
                  <a:solidFill>
                    <a:srgbClr val="01949A"/>
                  </a:solidFill>
                  <a:latin typeface="Montserrat Semi-Bold Bold"/>
                </a:rPr>
                <a:t>1 РАЗ В НЕДЕЛЮ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11437"/>
              <a:ext cx="7889869" cy="34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CD0046"/>
                  </a:solidFill>
                  <a:latin typeface="Montserrat Semi-Bold"/>
                </a:rPr>
                <a:t>количество занятий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847101" y="6608557"/>
            <a:ext cx="5917402" cy="956945"/>
            <a:chOff x="0" y="0"/>
            <a:chExt cx="7889869" cy="127592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57150"/>
              <a:ext cx="7889869" cy="786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10"/>
                </a:lnSpc>
              </a:pPr>
              <a:r>
                <a:rPr lang="en-US" sz="4200">
                  <a:solidFill>
                    <a:srgbClr val="01949A"/>
                  </a:solidFill>
                  <a:latin typeface="Montserrat Semi-Bold Bold"/>
                </a:rPr>
                <a:t>15 МИНУТ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11437"/>
              <a:ext cx="7889869" cy="34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CD0046"/>
                  </a:solidFill>
                  <a:latin typeface="Montserrat Semi-Bold"/>
                </a:rPr>
                <a:t>Продолжительность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-425933" y="-446863"/>
            <a:ext cx="19192191" cy="3087057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6" name="TextBox 16"/>
          <p:cNvSpPr txBox="1"/>
          <p:nvPr/>
        </p:nvSpPr>
        <p:spPr>
          <a:xfrm>
            <a:off x="6176832" y="696415"/>
            <a:ext cx="5934335" cy="683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8"/>
              </a:lnSpc>
            </a:pPr>
            <a:r>
              <a:rPr lang="en-US" sz="4800">
                <a:solidFill>
                  <a:srgbClr val="FBFBF5"/>
                </a:solidFill>
                <a:latin typeface="Montserrat Semi-Bold Bold"/>
              </a:rPr>
              <a:t>Направленность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523497" y="4013603"/>
            <a:ext cx="580980" cy="752287"/>
            <a:chOff x="0" y="0"/>
            <a:chExt cx="4445000" cy="5755640"/>
          </a:xfrm>
        </p:grpSpPr>
        <p:sp>
          <p:nvSpPr>
            <p:cNvPr id="18" name="Freeform 18"/>
            <p:cNvSpPr/>
            <p:nvPr/>
          </p:nvSpPr>
          <p:spPr>
            <a:xfrm>
              <a:off x="224790" y="224790"/>
              <a:ext cx="3994150" cy="5304790"/>
            </a:xfrm>
            <a:custGeom>
              <a:avLst/>
              <a:gdLst/>
              <a:ahLst/>
              <a:cxnLst/>
              <a:rect l="l" t="t" r="r" b="b"/>
              <a:pathLst>
                <a:path w="3994150" h="5304790">
                  <a:moveTo>
                    <a:pt x="3444240" y="1838960"/>
                  </a:moveTo>
                  <a:lnTo>
                    <a:pt x="3407410" y="1838960"/>
                  </a:lnTo>
                  <a:lnTo>
                    <a:pt x="3407410" y="2626360"/>
                  </a:lnTo>
                  <a:lnTo>
                    <a:pt x="3218180" y="2626360"/>
                  </a:lnTo>
                  <a:lnTo>
                    <a:pt x="3218180" y="1743710"/>
                  </a:lnTo>
                  <a:cubicBezTo>
                    <a:pt x="3218180" y="1628140"/>
                    <a:pt x="3112770" y="1584960"/>
                    <a:pt x="3046730" y="1584960"/>
                  </a:cubicBezTo>
                  <a:lnTo>
                    <a:pt x="2622550" y="1584960"/>
                  </a:lnTo>
                  <a:lnTo>
                    <a:pt x="2622550" y="2363470"/>
                  </a:lnTo>
                  <a:lnTo>
                    <a:pt x="2433320" y="2363470"/>
                  </a:lnTo>
                  <a:lnTo>
                    <a:pt x="2433320" y="1490980"/>
                  </a:lnTo>
                  <a:cubicBezTo>
                    <a:pt x="2433320" y="1414780"/>
                    <a:pt x="2327910" y="1318260"/>
                    <a:pt x="2263140" y="1318260"/>
                  </a:cubicBezTo>
                  <a:lnTo>
                    <a:pt x="1835150" y="1318260"/>
                  </a:lnTo>
                  <a:lnTo>
                    <a:pt x="1835150" y="2363470"/>
                  </a:lnTo>
                  <a:lnTo>
                    <a:pt x="1645920" y="2363470"/>
                  </a:lnTo>
                  <a:lnTo>
                    <a:pt x="1645920" y="11430"/>
                  </a:lnTo>
                  <a:lnTo>
                    <a:pt x="1051560" y="0"/>
                  </a:lnTo>
                  <a:lnTo>
                    <a:pt x="1051560" y="2893060"/>
                  </a:lnTo>
                  <a:lnTo>
                    <a:pt x="861060" y="2893060"/>
                  </a:lnTo>
                  <a:lnTo>
                    <a:pt x="861060" y="2818130"/>
                  </a:lnTo>
                  <a:lnTo>
                    <a:pt x="849630" y="2807970"/>
                  </a:lnTo>
                  <a:cubicBezTo>
                    <a:pt x="678180" y="2641600"/>
                    <a:pt x="389890" y="2383790"/>
                    <a:pt x="298450" y="2358390"/>
                  </a:cubicBezTo>
                  <a:lnTo>
                    <a:pt x="293370" y="2357120"/>
                  </a:lnTo>
                  <a:lnTo>
                    <a:pt x="0" y="2358390"/>
                  </a:lnTo>
                  <a:lnTo>
                    <a:pt x="0" y="2750820"/>
                  </a:lnTo>
                  <a:lnTo>
                    <a:pt x="6350" y="2759710"/>
                  </a:lnTo>
                  <a:cubicBezTo>
                    <a:pt x="863600" y="3929380"/>
                    <a:pt x="1290320" y="4986020"/>
                    <a:pt x="1400810" y="5281930"/>
                  </a:cubicBezTo>
                  <a:lnTo>
                    <a:pt x="1409700" y="5304790"/>
                  </a:lnTo>
                  <a:lnTo>
                    <a:pt x="3348990" y="5304790"/>
                  </a:lnTo>
                  <a:lnTo>
                    <a:pt x="3354070" y="5275580"/>
                  </a:lnTo>
                  <a:cubicBezTo>
                    <a:pt x="3444240" y="4809490"/>
                    <a:pt x="3900170" y="3647440"/>
                    <a:pt x="3990340" y="3418840"/>
                  </a:cubicBezTo>
                  <a:lnTo>
                    <a:pt x="3992880" y="3412490"/>
                  </a:lnTo>
                  <a:lnTo>
                    <a:pt x="3992880" y="2399030"/>
                  </a:lnTo>
                  <a:cubicBezTo>
                    <a:pt x="3994150" y="2200910"/>
                    <a:pt x="3639820" y="1838960"/>
                    <a:pt x="3444240" y="1838960"/>
                  </a:cubicBezTo>
                  <a:close/>
                </a:path>
              </a:pathLst>
            </a:custGeom>
            <a:solidFill>
              <a:srgbClr val="FBFBF5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4445000" cy="5756910"/>
            </a:xfrm>
            <a:custGeom>
              <a:avLst/>
              <a:gdLst/>
              <a:ahLst/>
              <a:cxnLst/>
              <a:rect l="l" t="t" r="r" b="b"/>
              <a:pathLst>
                <a:path w="4445000" h="5756910">
                  <a:moveTo>
                    <a:pt x="3669030" y="1838960"/>
                  </a:moveTo>
                  <a:lnTo>
                    <a:pt x="3644900" y="1838960"/>
                  </a:lnTo>
                  <a:cubicBezTo>
                    <a:pt x="3587750" y="1678940"/>
                    <a:pt x="3429000" y="1586230"/>
                    <a:pt x="3272790" y="1586230"/>
                  </a:cubicBezTo>
                  <a:lnTo>
                    <a:pt x="2854960" y="1586230"/>
                  </a:lnTo>
                  <a:cubicBezTo>
                    <a:pt x="2792730" y="1441450"/>
                    <a:pt x="2637790" y="1318260"/>
                    <a:pt x="2489200" y="1318260"/>
                  </a:cubicBezTo>
                  <a:lnTo>
                    <a:pt x="2095500" y="1318260"/>
                  </a:lnTo>
                  <a:lnTo>
                    <a:pt x="2095500" y="271780"/>
                  </a:lnTo>
                  <a:cubicBezTo>
                    <a:pt x="2095500" y="106680"/>
                    <a:pt x="1991360" y="0"/>
                    <a:pt x="1830070" y="0"/>
                  </a:cubicBezTo>
                  <a:lnTo>
                    <a:pt x="1310640" y="0"/>
                  </a:lnTo>
                  <a:cubicBezTo>
                    <a:pt x="1141730" y="0"/>
                    <a:pt x="1051560" y="139700"/>
                    <a:pt x="1050290" y="278130"/>
                  </a:cubicBezTo>
                  <a:lnTo>
                    <a:pt x="1050290" y="2698750"/>
                  </a:lnTo>
                  <a:cubicBezTo>
                    <a:pt x="801370" y="2472690"/>
                    <a:pt x="624840" y="2357120"/>
                    <a:pt x="527050" y="2357120"/>
                  </a:cubicBezTo>
                  <a:lnTo>
                    <a:pt x="255270" y="2357120"/>
                  </a:lnTo>
                  <a:cubicBezTo>
                    <a:pt x="212090" y="2357120"/>
                    <a:pt x="134620" y="2355850"/>
                    <a:pt x="71120" y="2418080"/>
                  </a:cubicBezTo>
                  <a:cubicBezTo>
                    <a:pt x="22860" y="2465070"/>
                    <a:pt x="0" y="2532380"/>
                    <a:pt x="0" y="2625090"/>
                  </a:cubicBezTo>
                  <a:lnTo>
                    <a:pt x="0" y="3050540"/>
                  </a:lnTo>
                  <a:lnTo>
                    <a:pt x="25400" y="3084830"/>
                  </a:lnTo>
                  <a:cubicBezTo>
                    <a:pt x="1017270" y="4427220"/>
                    <a:pt x="1440180" y="5655310"/>
                    <a:pt x="1445260" y="5668010"/>
                  </a:cubicBezTo>
                  <a:lnTo>
                    <a:pt x="1475740" y="5756910"/>
                  </a:lnTo>
                  <a:lnTo>
                    <a:pt x="3792220" y="5756910"/>
                  </a:lnTo>
                  <a:lnTo>
                    <a:pt x="3792220" y="5626100"/>
                  </a:lnTo>
                  <a:cubicBezTo>
                    <a:pt x="3792220" y="5408930"/>
                    <a:pt x="4187190" y="4333240"/>
                    <a:pt x="4436110" y="3705860"/>
                  </a:cubicBezTo>
                  <a:lnTo>
                    <a:pt x="4445000" y="2626360"/>
                  </a:lnTo>
                  <a:cubicBezTo>
                    <a:pt x="4445000" y="2301240"/>
                    <a:pt x="3987800" y="1838960"/>
                    <a:pt x="3669030" y="1838960"/>
                  </a:cubicBezTo>
                  <a:close/>
                  <a:moveTo>
                    <a:pt x="4183380" y="3630930"/>
                  </a:moveTo>
                  <a:cubicBezTo>
                    <a:pt x="4093210" y="3859530"/>
                    <a:pt x="3637280" y="5024120"/>
                    <a:pt x="3545840" y="5494020"/>
                  </a:cubicBezTo>
                  <a:lnTo>
                    <a:pt x="1661160" y="5494020"/>
                  </a:lnTo>
                  <a:cubicBezTo>
                    <a:pt x="1546860" y="5186680"/>
                    <a:pt x="1118870" y="4132580"/>
                    <a:pt x="261620" y="2962910"/>
                  </a:cubicBezTo>
                  <a:lnTo>
                    <a:pt x="261620" y="2617470"/>
                  </a:lnTo>
                  <a:lnTo>
                    <a:pt x="514350" y="2616200"/>
                  </a:lnTo>
                  <a:cubicBezTo>
                    <a:pt x="586740" y="2636520"/>
                    <a:pt x="840740" y="2853690"/>
                    <a:pt x="1050290" y="3056890"/>
                  </a:cubicBezTo>
                  <a:lnTo>
                    <a:pt x="1050290" y="3153410"/>
                  </a:lnTo>
                  <a:lnTo>
                    <a:pt x="1311910" y="3153410"/>
                  </a:lnTo>
                  <a:lnTo>
                    <a:pt x="1311910" y="261620"/>
                  </a:lnTo>
                  <a:lnTo>
                    <a:pt x="1835150" y="271780"/>
                  </a:lnTo>
                  <a:lnTo>
                    <a:pt x="1835150" y="2625090"/>
                  </a:lnTo>
                  <a:lnTo>
                    <a:pt x="2095500" y="2625090"/>
                  </a:lnTo>
                  <a:lnTo>
                    <a:pt x="2095500" y="1579880"/>
                  </a:lnTo>
                  <a:lnTo>
                    <a:pt x="2487930" y="1579880"/>
                  </a:lnTo>
                  <a:cubicBezTo>
                    <a:pt x="2534920" y="1579880"/>
                    <a:pt x="2622550" y="1661160"/>
                    <a:pt x="2622550" y="1717040"/>
                  </a:cubicBezTo>
                  <a:lnTo>
                    <a:pt x="2622550" y="2626360"/>
                  </a:lnTo>
                  <a:lnTo>
                    <a:pt x="2884170" y="2626360"/>
                  </a:lnTo>
                  <a:lnTo>
                    <a:pt x="2884170" y="1847850"/>
                  </a:lnTo>
                  <a:lnTo>
                    <a:pt x="3272790" y="1847850"/>
                  </a:lnTo>
                  <a:cubicBezTo>
                    <a:pt x="3310890" y="1847850"/>
                    <a:pt x="3407410" y="1869440"/>
                    <a:pt x="3407410" y="1971040"/>
                  </a:cubicBezTo>
                  <a:lnTo>
                    <a:pt x="3407410" y="2889250"/>
                  </a:lnTo>
                  <a:lnTo>
                    <a:pt x="3669030" y="2889250"/>
                  </a:lnTo>
                  <a:lnTo>
                    <a:pt x="3669030" y="2101850"/>
                  </a:lnTo>
                  <a:cubicBezTo>
                    <a:pt x="3846830" y="2101850"/>
                    <a:pt x="4183380" y="2444750"/>
                    <a:pt x="4183380" y="2626360"/>
                  </a:cubicBezTo>
                  <a:lnTo>
                    <a:pt x="4183380" y="3630930"/>
                  </a:lnTo>
                  <a:close/>
                </a:path>
              </a:pathLst>
            </a:custGeom>
            <a:solidFill>
              <a:srgbClr val="CD0046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523497" y="6710886"/>
            <a:ext cx="580980" cy="752287"/>
            <a:chOff x="0" y="0"/>
            <a:chExt cx="4445000" cy="5755640"/>
          </a:xfrm>
        </p:grpSpPr>
        <p:sp>
          <p:nvSpPr>
            <p:cNvPr id="21" name="Freeform 21"/>
            <p:cNvSpPr/>
            <p:nvPr/>
          </p:nvSpPr>
          <p:spPr>
            <a:xfrm>
              <a:off x="224790" y="224790"/>
              <a:ext cx="3994150" cy="5304790"/>
            </a:xfrm>
            <a:custGeom>
              <a:avLst/>
              <a:gdLst/>
              <a:ahLst/>
              <a:cxnLst/>
              <a:rect l="l" t="t" r="r" b="b"/>
              <a:pathLst>
                <a:path w="3994150" h="5304790">
                  <a:moveTo>
                    <a:pt x="3444240" y="1838960"/>
                  </a:moveTo>
                  <a:lnTo>
                    <a:pt x="3407410" y="1838960"/>
                  </a:lnTo>
                  <a:lnTo>
                    <a:pt x="3407410" y="2626360"/>
                  </a:lnTo>
                  <a:lnTo>
                    <a:pt x="3218180" y="2626360"/>
                  </a:lnTo>
                  <a:lnTo>
                    <a:pt x="3218180" y="1743710"/>
                  </a:lnTo>
                  <a:cubicBezTo>
                    <a:pt x="3218180" y="1628140"/>
                    <a:pt x="3112770" y="1584960"/>
                    <a:pt x="3046730" y="1584960"/>
                  </a:cubicBezTo>
                  <a:lnTo>
                    <a:pt x="2622550" y="1584960"/>
                  </a:lnTo>
                  <a:lnTo>
                    <a:pt x="2622550" y="2363470"/>
                  </a:lnTo>
                  <a:lnTo>
                    <a:pt x="2433320" y="2363470"/>
                  </a:lnTo>
                  <a:lnTo>
                    <a:pt x="2433320" y="1490980"/>
                  </a:lnTo>
                  <a:cubicBezTo>
                    <a:pt x="2433320" y="1414780"/>
                    <a:pt x="2327910" y="1318260"/>
                    <a:pt x="2263140" y="1318260"/>
                  </a:cubicBezTo>
                  <a:lnTo>
                    <a:pt x="1835150" y="1318260"/>
                  </a:lnTo>
                  <a:lnTo>
                    <a:pt x="1835150" y="2363470"/>
                  </a:lnTo>
                  <a:lnTo>
                    <a:pt x="1645920" y="2363470"/>
                  </a:lnTo>
                  <a:lnTo>
                    <a:pt x="1645920" y="11430"/>
                  </a:lnTo>
                  <a:lnTo>
                    <a:pt x="1051560" y="0"/>
                  </a:lnTo>
                  <a:lnTo>
                    <a:pt x="1051560" y="2893060"/>
                  </a:lnTo>
                  <a:lnTo>
                    <a:pt x="861060" y="2893060"/>
                  </a:lnTo>
                  <a:lnTo>
                    <a:pt x="861060" y="2818130"/>
                  </a:lnTo>
                  <a:lnTo>
                    <a:pt x="849630" y="2807970"/>
                  </a:lnTo>
                  <a:cubicBezTo>
                    <a:pt x="678180" y="2641600"/>
                    <a:pt x="389890" y="2383790"/>
                    <a:pt x="298450" y="2358390"/>
                  </a:cubicBezTo>
                  <a:lnTo>
                    <a:pt x="293370" y="2357120"/>
                  </a:lnTo>
                  <a:lnTo>
                    <a:pt x="0" y="2358390"/>
                  </a:lnTo>
                  <a:lnTo>
                    <a:pt x="0" y="2750820"/>
                  </a:lnTo>
                  <a:lnTo>
                    <a:pt x="6350" y="2759710"/>
                  </a:lnTo>
                  <a:cubicBezTo>
                    <a:pt x="863600" y="3929380"/>
                    <a:pt x="1290320" y="4986020"/>
                    <a:pt x="1400810" y="5281930"/>
                  </a:cubicBezTo>
                  <a:lnTo>
                    <a:pt x="1409700" y="5304790"/>
                  </a:lnTo>
                  <a:lnTo>
                    <a:pt x="3348990" y="5304790"/>
                  </a:lnTo>
                  <a:lnTo>
                    <a:pt x="3354070" y="5275580"/>
                  </a:lnTo>
                  <a:cubicBezTo>
                    <a:pt x="3444240" y="4809490"/>
                    <a:pt x="3900170" y="3647440"/>
                    <a:pt x="3990340" y="3418840"/>
                  </a:cubicBezTo>
                  <a:lnTo>
                    <a:pt x="3992880" y="3412490"/>
                  </a:lnTo>
                  <a:lnTo>
                    <a:pt x="3992880" y="2399030"/>
                  </a:lnTo>
                  <a:cubicBezTo>
                    <a:pt x="3994150" y="2200910"/>
                    <a:pt x="3639820" y="1838960"/>
                    <a:pt x="3444240" y="1838960"/>
                  </a:cubicBezTo>
                  <a:close/>
                </a:path>
              </a:pathLst>
            </a:custGeom>
            <a:solidFill>
              <a:srgbClr val="FBFBF5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4445000" cy="5756910"/>
            </a:xfrm>
            <a:custGeom>
              <a:avLst/>
              <a:gdLst/>
              <a:ahLst/>
              <a:cxnLst/>
              <a:rect l="l" t="t" r="r" b="b"/>
              <a:pathLst>
                <a:path w="4445000" h="5756910">
                  <a:moveTo>
                    <a:pt x="3669030" y="1838960"/>
                  </a:moveTo>
                  <a:lnTo>
                    <a:pt x="3644900" y="1838960"/>
                  </a:lnTo>
                  <a:cubicBezTo>
                    <a:pt x="3587750" y="1678940"/>
                    <a:pt x="3429000" y="1586230"/>
                    <a:pt x="3272790" y="1586230"/>
                  </a:cubicBezTo>
                  <a:lnTo>
                    <a:pt x="2854960" y="1586230"/>
                  </a:lnTo>
                  <a:cubicBezTo>
                    <a:pt x="2792730" y="1441450"/>
                    <a:pt x="2637790" y="1318260"/>
                    <a:pt x="2489200" y="1318260"/>
                  </a:cubicBezTo>
                  <a:lnTo>
                    <a:pt x="2095500" y="1318260"/>
                  </a:lnTo>
                  <a:lnTo>
                    <a:pt x="2095500" y="271780"/>
                  </a:lnTo>
                  <a:cubicBezTo>
                    <a:pt x="2095500" y="106680"/>
                    <a:pt x="1991360" y="0"/>
                    <a:pt x="1830070" y="0"/>
                  </a:cubicBezTo>
                  <a:lnTo>
                    <a:pt x="1310640" y="0"/>
                  </a:lnTo>
                  <a:cubicBezTo>
                    <a:pt x="1141730" y="0"/>
                    <a:pt x="1051560" y="139700"/>
                    <a:pt x="1050290" y="278130"/>
                  </a:cubicBezTo>
                  <a:lnTo>
                    <a:pt x="1050290" y="2698750"/>
                  </a:lnTo>
                  <a:cubicBezTo>
                    <a:pt x="801370" y="2472690"/>
                    <a:pt x="624840" y="2357120"/>
                    <a:pt x="527050" y="2357120"/>
                  </a:cubicBezTo>
                  <a:lnTo>
                    <a:pt x="255270" y="2357120"/>
                  </a:lnTo>
                  <a:cubicBezTo>
                    <a:pt x="212090" y="2357120"/>
                    <a:pt x="134620" y="2355850"/>
                    <a:pt x="71120" y="2418080"/>
                  </a:cubicBezTo>
                  <a:cubicBezTo>
                    <a:pt x="22860" y="2465070"/>
                    <a:pt x="0" y="2532380"/>
                    <a:pt x="0" y="2625090"/>
                  </a:cubicBezTo>
                  <a:lnTo>
                    <a:pt x="0" y="3050540"/>
                  </a:lnTo>
                  <a:lnTo>
                    <a:pt x="25400" y="3084830"/>
                  </a:lnTo>
                  <a:cubicBezTo>
                    <a:pt x="1017270" y="4427220"/>
                    <a:pt x="1440180" y="5655310"/>
                    <a:pt x="1445260" y="5668010"/>
                  </a:cubicBezTo>
                  <a:lnTo>
                    <a:pt x="1475740" y="5756910"/>
                  </a:lnTo>
                  <a:lnTo>
                    <a:pt x="3792220" y="5756910"/>
                  </a:lnTo>
                  <a:lnTo>
                    <a:pt x="3792220" y="5626100"/>
                  </a:lnTo>
                  <a:cubicBezTo>
                    <a:pt x="3792220" y="5408930"/>
                    <a:pt x="4187190" y="4333240"/>
                    <a:pt x="4436110" y="3705860"/>
                  </a:cubicBezTo>
                  <a:lnTo>
                    <a:pt x="4445000" y="2626360"/>
                  </a:lnTo>
                  <a:cubicBezTo>
                    <a:pt x="4445000" y="2301240"/>
                    <a:pt x="3987800" y="1838960"/>
                    <a:pt x="3669030" y="1838960"/>
                  </a:cubicBezTo>
                  <a:close/>
                  <a:moveTo>
                    <a:pt x="4183380" y="3630930"/>
                  </a:moveTo>
                  <a:cubicBezTo>
                    <a:pt x="4093210" y="3859530"/>
                    <a:pt x="3637280" y="5024120"/>
                    <a:pt x="3545840" y="5494020"/>
                  </a:cubicBezTo>
                  <a:lnTo>
                    <a:pt x="1661160" y="5494020"/>
                  </a:lnTo>
                  <a:cubicBezTo>
                    <a:pt x="1546860" y="5186680"/>
                    <a:pt x="1118870" y="4132580"/>
                    <a:pt x="261620" y="2962910"/>
                  </a:cubicBezTo>
                  <a:lnTo>
                    <a:pt x="261620" y="2617470"/>
                  </a:lnTo>
                  <a:lnTo>
                    <a:pt x="514350" y="2616200"/>
                  </a:lnTo>
                  <a:cubicBezTo>
                    <a:pt x="586740" y="2636520"/>
                    <a:pt x="840740" y="2853690"/>
                    <a:pt x="1050290" y="3056890"/>
                  </a:cubicBezTo>
                  <a:lnTo>
                    <a:pt x="1050290" y="3153410"/>
                  </a:lnTo>
                  <a:lnTo>
                    <a:pt x="1311910" y="3153410"/>
                  </a:lnTo>
                  <a:lnTo>
                    <a:pt x="1311910" y="261620"/>
                  </a:lnTo>
                  <a:lnTo>
                    <a:pt x="1835150" y="271780"/>
                  </a:lnTo>
                  <a:lnTo>
                    <a:pt x="1835150" y="2625090"/>
                  </a:lnTo>
                  <a:lnTo>
                    <a:pt x="2095500" y="2625090"/>
                  </a:lnTo>
                  <a:lnTo>
                    <a:pt x="2095500" y="1579880"/>
                  </a:lnTo>
                  <a:lnTo>
                    <a:pt x="2487930" y="1579880"/>
                  </a:lnTo>
                  <a:cubicBezTo>
                    <a:pt x="2534920" y="1579880"/>
                    <a:pt x="2622550" y="1661160"/>
                    <a:pt x="2622550" y="1717040"/>
                  </a:cubicBezTo>
                  <a:lnTo>
                    <a:pt x="2622550" y="2626360"/>
                  </a:lnTo>
                  <a:lnTo>
                    <a:pt x="2884170" y="2626360"/>
                  </a:lnTo>
                  <a:lnTo>
                    <a:pt x="2884170" y="1847850"/>
                  </a:lnTo>
                  <a:lnTo>
                    <a:pt x="3272790" y="1847850"/>
                  </a:lnTo>
                  <a:cubicBezTo>
                    <a:pt x="3310890" y="1847850"/>
                    <a:pt x="3407410" y="1869440"/>
                    <a:pt x="3407410" y="1971040"/>
                  </a:cubicBezTo>
                  <a:lnTo>
                    <a:pt x="3407410" y="2889250"/>
                  </a:lnTo>
                  <a:lnTo>
                    <a:pt x="3669030" y="2889250"/>
                  </a:lnTo>
                  <a:lnTo>
                    <a:pt x="3669030" y="2101850"/>
                  </a:lnTo>
                  <a:cubicBezTo>
                    <a:pt x="3846830" y="2101850"/>
                    <a:pt x="4183380" y="2444750"/>
                    <a:pt x="4183380" y="2626360"/>
                  </a:cubicBezTo>
                  <a:lnTo>
                    <a:pt x="4183380" y="3630930"/>
                  </a:lnTo>
                  <a:close/>
                </a:path>
              </a:pathLst>
            </a:custGeom>
            <a:solidFill>
              <a:srgbClr val="CD0046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9866221" y="4013603"/>
            <a:ext cx="580980" cy="752287"/>
            <a:chOff x="0" y="0"/>
            <a:chExt cx="4445000" cy="5755640"/>
          </a:xfrm>
        </p:grpSpPr>
        <p:sp>
          <p:nvSpPr>
            <p:cNvPr id="24" name="Freeform 24"/>
            <p:cNvSpPr/>
            <p:nvPr/>
          </p:nvSpPr>
          <p:spPr>
            <a:xfrm>
              <a:off x="224790" y="224790"/>
              <a:ext cx="3994150" cy="5304790"/>
            </a:xfrm>
            <a:custGeom>
              <a:avLst/>
              <a:gdLst/>
              <a:ahLst/>
              <a:cxnLst/>
              <a:rect l="l" t="t" r="r" b="b"/>
              <a:pathLst>
                <a:path w="3994150" h="5304790">
                  <a:moveTo>
                    <a:pt x="3444240" y="1838960"/>
                  </a:moveTo>
                  <a:lnTo>
                    <a:pt x="3407410" y="1838960"/>
                  </a:lnTo>
                  <a:lnTo>
                    <a:pt x="3407410" y="2626360"/>
                  </a:lnTo>
                  <a:lnTo>
                    <a:pt x="3218180" y="2626360"/>
                  </a:lnTo>
                  <a:lnTo>
                    <a:pt x="3218180" y="1743710"/>
                  </a:lnTo>
                  <a:cubicBezTo>
                    <a:pt x="3218180" y="1628140"/>
                    <a:pt x="3112770" y="1584960"/>
                    <a:pt x="3046730" y="1584960"/>
                  </a:cubicBezTo>
                  <a:lnTo>
                    <a:pt x="2622550" y="1584960"/>
                  </a:lnTo>
                  <a:lnTo>
                    <a:pt x="2622550" y="2363470"/>
                  </a:lnTo>
                  <a:lnTo>
                    <a:pt x="2433320" y="2363470"/>
                  </a:lnTo>
                  <a:lnTo>
                    <a:pt x="2433320" y="1490980"/>
                  </a:lnTo>
                  <a:cubicBezTo>
                    <a:pt x="2433320" y="1414780"/>
                    <a:pt x="2327910" y="1318260"/>
                    <a:pt x="2263140" y="1318260"/>
                  </a:cubicBezTo>
                  <a:lnTo>
                    <a:pt x="1835150" y="1318260"/>
                  </a:lnTo>
                  <a:lnTo>
                    <a:pt x="1835150" y="2363470"/>
                  </a:lnTo>
                  <a:lnTo>
                    <a:pt x="1645920" y="2363470"/>
                  </a:lnTo>
                  <a:lnTo>
                    <a:pt x="1645920" y="11430"/>
                  </a:lnTo>
                  <a:lnTo>
                    <a:pt x="1051560" y="0"/>
                  </a:lnTo>
                  <a:lnTo>
                    <a:pt x="1051560" y="2893060"/>
                  </a:lnTo>
                  <a:lnTo>
                    <a:pt x="861060" y="2893060"/>
                  </a:lnTo>
                  <a:lnTo>
                    <a:pt x="861060" y="2818130"/>
                  </a:lnTo>
                  <a:lnTo>
                    <a:pt x="849630" y="2807970"/>
                  </a:lnTo>
                  <a:cubicBezTo>
                    <a:pt x="678180" y="2641600"/>
                    <a:pt x="389890" y="2383790"/>
                    <a:pt x="298450" y="2358390"/>
                  </a:cubicBezTo>
                  <a:lnTo>
                    <a:pt x="293370" y="2357120"/>
                  </a:lnTo>
                  <a:lnTo>
                    <a:pt x="0" y="2358390"/>
                  </a:lnTo>
                  <a:lnTo>
                    <a:pt x="0" y="2750820"/>
                  </a:lnTo>
                  <a:lnTo>
                    <a:pt x="6350" y="2759710"/>
                  </a:lnTo>
                  <a:cubicBezTo>
                    <a:pt x="863600" y="3929380"/>
                    <a:pt x="1290320" y="4986020"/>
                    <a:pt x="1400810" y="5281930"/>
                  </a:cubicBezTo>
                  <a:lnTo>
                    <a:pt x="1409700" y="5304790"/>
                  </a:lnTo>
                  <a:lnTo>
                    <a:pt x="3348990" y="5304790"/>
                  </a:lnTo>
                  <a:lnTo>
                    <a:pt x="3354070" y="5275580"/>
                  </a:lnTo>
                  <a:cubicBezTo>
                    <a:pt x="3444240" y="4809490"/>
                    <a:pt x="3900170" y="3647440"/>
                    <a:pt x="3990340" y="3418840"/>
                  </a:cubicBezTo>
                  <a:lnTo>
                    <a:pt x="3992880" y="3412490"/>
                  </a:lnTo>
                  <a:lnTo>
                    <a:pt x="3992880" y="2399030"/>
                  </a:lnTo>
                  <a:cubicBezTo>
                    <a:pt x="3994150" y="2200910"/>
                    <a:pt x="3639820" y="1838960"/>
                    <a:pt x="3444240" y="1838960"/>
                  </a:cubicBezTo>
                  <a:close/>
                </a:path>
              </a:pathLst>
            </a:custGeom>
            <a:solidFill>
              <a:srgbClr val="FBFBF5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4445000" cy="5756910"/>
            </a:xfrm>
            <a:custGeom>
              <a:avLst/>
              <a:gdLst/>
              <a:ahLst/>
              <a:cxnLst/>
              <a:rect l="l" t="t" r="r" b="b"/>
              <a:pathLst>
                <a:path w="4445000" h="5756910">
                  <a:moveTo>
                    <a:pt x="3669030" y="1838960"/>
                  </a:moveTo>
                  <a:lnTo>
                    <a:pt x="3644900" y="1838960"/>
                  </a:lnTo>
                  <a:cubicBezTo>
                    <a:pt x="3587750" y="1678940"/>
                    <a:pt x="3429000" y="1586230"/>
                    <a:pt x="3272790" y="1586230"/>
                  </a:cubicBezTo>
                  <a:lnTo>
                    <a:pt x="2854960" y="1586230"/>
                  </a:lnTo>
                  <a:cubicBezTo>
                    <a:pt x="2792730" y="1441450"/>
                    <a:pt x="2637790" y="1318260"/>
                    <a:pt x="2489200" y="1318260"/>
                  </a:cubicBezTo>
                  <a:lnTo>
                    <a:pt x="2095500" y="1318260"/>
                  </a:lnTo>
                  <a:lnTo>
                    <a:pt x="2095500" y="271780"/>
                  </a:lnTo>
                  <a:cubicBezTo>
                    <a:pt x="2095500" y="106680"/>
                    <a:pt x="1991360" y="0"/>
                    <a:pt x="1830070" y="0"/>
                  </a:cubicBezTo>
                  <a:lnTo>
                    <a:pt x="1310640" y="0"/>
                  </a:lnTo>
                  <a:cubicBezTo>
                    <a:pt x="1141730" y="0"/>
                    <a:pt x="1051560" y="139700"/>
                    <a:pt x="1050290" y="278130"/>
                  </a:cubicBezTo>
                  <a:lnTo>
                    <a:pt x="1050290" y="2698750"/>
                  </a:lnTo>
                  <a:cubicBezTo>
                    <a:pt x="801370" y="2472690"/>
                    <a:pt x="624840" y="2357120"/>
                    <a:pt x="527050" y="2357120"/>
                  </a:cubicBezTo>
                  <a:lnTo>
                    <a:pt x="255270" y="2357120"/>
                  </a:lnTo>
                  <a:cubicBezTo>
                    <a:pt x="212090" y="2357120"/>
                    <a:pt x="134620" y="2355850"/>
                    <a:pt x="71120" y="2418080"/>
                  </a:cubicBezTo>
                  <a:cubicBezTo>
                    <a:pt x="22860" y="2465070"/>
                    <a:pt x="0" y="2532380"/>
                    <a:pt x="0" y="2625090"/>
                  </a:cubicBezTo>
                  <a:lnTo>
                    <a:pt x="0" y="3050540"/>
                  </a:lnTo>
                  <a:lnTo>
                    <a:pt x="25400" y="3084830"/>
                  </a:lnTo>
                  <a:cubicBezTo>
                    <a:pt x="1017270" y="4427220"/>
                    <a:pt x="1440180" y="5655310"/>
                    <a:pt x="1445260" y="5668010"/>
                  </a:cubicBezTo>
                  <a:lnTo>
                    <a:pt x="1475740" y="5756910"/>
                  </a:lnTo>
                  <a:lnTo>
                    <a:pt x="3792220" y="5756910"/>
                  </a:lnTo>
                  <a:lnTo>
                    <a:pt x="3792220" y="5626100"/>
                  </a:lnTo>
                  <a:cubicBezTo>
                    <a:pt x="3792220" y="5408930"/>
                    <a:pt x="4187190" y="4333240"/>
                    <a:pt x="4436110" y="3705860"/>
                  </a:cubicBezTo>
                  <a:lnTo>
                    <a:pt x="4445000" y="2626360"/>
                  </a:lnTo>
                  <a:cubicBezTo>
                    <a:pt x="4445000" y="2301240"/>
                    <a:pt x="3987800" y="1838960"/>
                    <a:pt x="3669030" y="1838960"/>
                  </a:cubicBezTo>
                  <a:close/>
                  <a:moveTo>
                    <a:pt x="4183380" y="3630930"/>
                  </a:moveTo>
                  <a:cubicBezTo>
                    <a:pt x="4093210" y="3859530"/>
                    <a:pt x="3637280" y="5024120"/>
                    <a:pt x="3545840" y="5494020"/>
                  </a:cubicBezTo>
                  <a:lnTo>
                    <a:pt x="1661160" y="5494020"/>
                  </a:lnTo>
                  <a:cubicBezTo>
                    <a:pt x="1546860" y="5186680"/>
                    <a:pt x="1118870" y="4132580"/>
                    <a:pt x="261620" y="2962910"/>
                  </a:cubicBezTo>
                  <a:lnTo>
                    <a:pt x="261620" y="2617470"/>
                  </a:lnTo>
                  <a:lnTo>
                    <a:pt x="514350" y="2616200"/>
                  </a:lnTo>
                  <a:cubicBezTo>
                    <a:pt x="586740" y="2636520"/>
                    <a:pt x="840740" y="2853690"/>
                    <a:pt x="1050290" y="3056890"/>
                  </a:cubicBezTo>
                  <a:lnTo>
                    <a:pt x="1050290" y="3153410"/>
                  </a:lnTo>
                  <a:lnTo>
                    <a:pt x="1311910" y="3153410"/>
                  </a:lnTo>
                  <a:lnTo>
                    <a:pt x="1311910" y="261620"/>
                  </a:lnTo>
                  <a:lnTo>
                    <a:pt x="1835150" y="271780"/>
                  </a:lnTo>
                  <a:lnTo>
                    <a:pt x="1835150" y="2625090"/>
                  </a:lnTo>
                  <a:lnTo>
                    <a:pt x="2095500" y="2625090"/>
                  </a:lnTo>
                  <a:lnTo>
                    <a:pt x="2095500" y="1579880"/>
                  </a:lnTo>
                  <a:lnTo>
                    <a:pt x="2487930" y="1579880"/>
                  </a:lnTo>
                  <a:cubicBezTo>
                    <a:pt x="2534920" y="1579880"/>
                    <a:pt x="2622550" y="1661160"/>
                    <a:pt x="2622550" y="1717040"/>
                  </a:cubicBezTo>
                  <a:lnTo>
                    <a:pt x="2622550" y="2626360"/>
                  </a:lnTo>
                  <a:lnTo>
                    <a:pt x="2884170" y="2626360"/>
                  </a:lnTo>
                  <a:lnTo>
                    <a:pt x="2884170" y="1847850"/>
                  </a:lnTo>
                  <a:lnTo>
                    <a:pt x="3272790" y="1847850"/>
                  </a:lnTo>
                  <a:cubicBezTo>
                    <a:pt x="3310890" y="1847850"/>
                    <a:pt x="3407410" y="1869440"/>
                    <a:pt x="3407410" y="1971040"/>
                  </a:cubicBezTo>
                  <a:lnTo>
                    <a:pt x="3407410" y="2889250"/>
                  </a:lnTo>
                  <a:lnTo>
                    <a:pt x="3669030" y="2889250"/>
                  </a:lnTo>
                  <a:lnTo>
                    <a:pt x="3669030" y="2101850"/>
                  </a:lnTo>
                  <a:cubicBezTo>
                    <a:pt x="3846830" y="2101850"/>
                    <a:pt x="4183380" y="2444750"/>
                    <a:pt x="4183380" y="2626360"/>
                  </a:cubicBezTo>
                  <a:lnTo>
                    <a:pt x="4183380" y="3630930"/>
                  </a:lnTo>
                  <a:close/>
                </a:path>
              </a:pathLst>
            </a:custGeom>
            <a:solidFill>
              <a:srgbClr val="CD0046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9866221" y="6710886"/>
            <a:ext cx="580980" cy="752287"/>
            <a:chOff x="0" y="0"/>
            <a:chExt cx="4445000" cy="5755640"/>
          </a:xfrm>
        </p:grpSpPr>
        <p:sp>
          <p:nvSpPr>
            <p:cNvPr id="27" name="Freeform 27"/>
            <p:cNvSpPr/>
            <p:nvPr/>
          </p:nvSpPr>
          <p:spPr>
            <a:xfrm>
              <a:off x="224790" y="224790"/>
              <a:ext cx="3994150" cy="5304790"/>
            </a:xfrm>
            <a:custGeom>
              <a:avLst/>
              <a:gdLst/>
              <a:ahLst/>
              <a:cxnLst/>
              <a:rect l="l" t="t" r="r" b="b"/>
              <a:pathLst>
                <a:path w="3994150" h="5304790">
                  <a:moveTo>
                    <a:pt x="3444240" y="1838960"/>
                  </a:moveTo>
                  <a:lnTo>
                    <a:pt x="3407410" y="1838960"/>
                  </a:lnTo>
                  <a:lnTo>
                    <a:pt x="3407410" y="2626360"/>
                  </a:lnTo>
                  <a:lnTo>
                    <a:pt x="3218180" y="2626360"/>
                  </a:lnTo>
                  <a:lnTo>
                    <a:pt x="3218180" y="1743710"/>
                  </a:lnTo>
                  <a:cubicBezTo>
                    <a:pt x="3218180" y="1628140"/>
                    <a:pt x="3112770" y="1584960"/>
                    <a:pt x="3046730" y="1584960"/>
                  </a:cubicBezTo>
                  <a:lnTo>
                    <a:pt x="2622550" y="1584960"/>
                  </a:lnTo>
                  <a:lnTo>
                    <a:pt x="2622550" y="2363470"/>
                  </a:lnTo>
                  <a:lnTo>
                    <a:pt x="2433320" y="2363470"/>
                  </a:lnTo>
                  <a:lnTo>
                    <a:pt x="2433320" y="1490980"/>
                  </a:lnTo>
                  <a:cubicBezTo>
                    <a:pt x="2433320" y="1414780"/>
                    <a:pt x="2327910" y="1318260"/>
                    <a:pt x="2263140" y="1318260"/>
                  </a:cubicBezTo>
                  <a:lnTo>
                    <a:pt x="1835150" y="1318260"/>
                  </a:lnTo>
                  <a:lnTo>
                    <a:pt x="1835150" y="2363470"/>
                  </a:lnTo>
                  <a:lnTo>
                    <a:pt x="1645920" y="2363470"/>
                  </a:lnTo>
                  <a:lnTo>
                    <a:pt x="1645920" y="11430"/>
                  </a:lnTo>
                  <a:lnTo>
                    <a:pt x="1051560" y="0"/>
                  </a:lnTo>
                  <a:lnTo>
                    <a:pt x="1051560" y="2893060"/>
                  </a:lnTo>
                  <a:lnTo>
                    <a:pt x="861060" y="2893060"/>
                  </a:lnTo>
                  <a:lnTo>
                    <a:pt x="861060" y="2818130"/>
                  </a:lnTo>
                  <a:lnTo>
                    <a:pt x="849630" y="2807970"/>
                  </a:lnTo>
                  <a:cubicBezTo>
                    <a:pt x="678180" y="2641600"/>
                    <a:pt x="389890" y="2383790"/>
                    <a:pt x="298450" y="2358390"/>
                  </a:cubicBezTo>
                  <a:lnTo>
                    <a:pt x="293370" y="2357120"/>
                  </a:lnTo>
                  <a:lnTo>
                    <a:pt x="0" y="2358390"/>
                  </a:lnTo>
                  <a:lnTo>
                    <a:pt x="0" y="2750820"/>
                  </a:lnTo>
                  <a:lnTo>
                    <a:pt x="6350" y="2759710"/>
                  </a:lnTo>
                  <a:cubicBezTo>
                    <a:pt x="863600" y="3929380"/>
                    <a:pt x="1290320" y="4986020"/>
                    <a:pt x="1400810" y="5281930"/>
                  </a:cubicBezTo>
                  <a:lnTo>
                    <a:pt x="1409700" y="5304790"/>
                  </a:lnTo>
                  <a:lnTo>
                    <a:pt x="3348990" y="5304790"/>
                  </a:lnTo>
                  <a:lnTo>
                    <a:pt x="3354070" y="5275580"/>
                  </a:lnTo>
                  <a:cubicBezTo>
                    <a:pt x="3444240" y="4809490"/>
                    <a:pt x="3900170" y="3647440"/>
                    <a:pt x="3990340" y="3418840"/>
                  </a:cubicBezTo>
                  <a:lnTo>
                    <a:pt x="3992880" y="3412490"/>
                  </a:lnTo>
                  <a:lnTo>
                    <a:pt x="3992880" y="2399030"/>
                  </a:lnTo>
                  <a:cubicBezTo>
                    <a:pt x="3994150" y="2200910"/>
                    <a:pt x="3639820" y="1838960"/>
                    <a:pt x="3444240" y="1838960"/>
                  </a:cubicBezTo>
                  <a:close/>
                </a:path>
              </a:pathLst>
            </a:custGeom>
            <a:solidFill>
              <a:srgbClr val="FBFBF5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4445000" cy="5756910"/>
            </a:xfrm>
            <a:custGeom>
              <a:avLst/>
              <a:gdLst/>
              <a:ahLst/>
              <a:cxnLst/>
              <a:rect l="l" t="t" r="r" b="b"/>
              <a:pathLst>
                <a:path w="4445000" h="5756910">
                  <a:moveTo>
                    <a:pt x="3669030" y="1838960"/>
                  </a:moveTo>
                  <a:lnTo>
                    <a:pt x="3644900" y="1838960"/>
                  </a:lnTo>
                  <a:cubicBezTo>
                    <a:pt x="3587750" y="1678940"/>
                    <a:pt x="3429000" y="1586230"/>
                    <a:pt x="3272790" y="1586230"/>
                  </a:cubicBezTo>
                  <a:lnTo>
                    <a:pt x="2854960" y="1586230"/>
                  </a:lnTo>
                  <a:cubicBezTo>
                    <a:pt x="2792730" y="1441450"/>
                    <a:pt x="2637790" y="1318260"/>
                    <a:pt x="2489200" y="1318260"/>
                  </a:cubicBezTo>
                  <a:lnTo>
                    <a:pt x="2095500" y="1318260"/>
                  </a:lnTo>
                  <a:lnTo>
                    <a:pt x="2095500" y="271780"/>
                  </a:lnTo>
                  <a:cubicBezTo>
                    <a:pt x="2095500" y="106680"/>
                    <a:pt x="1991360" y="0"/>
                    <a:pt x="1830070" y="0"/>
                  </a:cubicBezTo>
                  <a:lnTo>
                    <a:pt x="1310640" y="0"/>
                  </a:lnTo>
                  <a:cubicBezTo>
                    <a:pt x="1141730" y="0"/>
                    <a:pt x="1051560" y="139700"/>
                    <a:pt x="1050290" y="278130"/>
                  </a:cubicBezTo>
                  <a:lnTo>
                    <a:pt x="1050290" y="2698750"/>
                  </a:lnTo>
                  <a:cubicBezTo>
                    <a:pt x="801370" y="2472690"/>
                    <a:pt x="624840" y="2357120"/>
                    <a:pt x="527050" y="2357120"/>
                  </a:cubicBezTo>
                  <a:lnTo>
                    <a:pt x="255270" y="2357120"/>
                  </a:lnTo>
                  <a:cubicBezTo>
                    <a:pt x="212090" y="2357120"/>
                    <a:pt x="134620" y="2355850"/>
                    <a:pt x="71120" y="2418080"/>
                  </a:cubicBezTo>
                  <a:cubicBezTo>
                    <a:pt x="22860" y="2465070"/>
                    <a:pt x="0" y="2532380"/>
                    <a:pt x="0" y="2625090"/>
                  </a:cubicBezTo>
                  <a:lnTo>
                    <a:pt x="0" y="3050540"/>
                  </a:lnTo>
                  <a:lnTo>
                    <a:pt x="25400" y="3084830"/>
                  </a:lnTo>
                  <a:cubicBezTo>
                    <a:pt x="1017270" y="4427220"/>
                    <a:pt x="1440180" y="5655310"/>
                    <a:pt x="1445260" y="5668010"/>
                  </a:cubicBezTo>
                  <a:lnTo>
                    <a:pt x="1475740" y="5756910"/>
                  </a:lnTo>
                  <a:lnTo>
                    <a:pt x="3792220" y="5756910"/>
                  </a:lnTo>
                  <a:lnTo>
                    <a:pt x="3792220" y="5626100"/>
                  </a:lnTo>
                  <a:cubicBezTo>
                    <a:pt x="3792220" y="5408930"/>
                    <a:pt x="4187190" y="4333240"/>
                    <a:pt x="4436110" y="3705860"/>
                  </a:cubicBezTo>
                  <a:lnTo>
                    <a:pt x="4445000" y="2626360"/>
                  </a:lnTo>
                  <a:cubicBezTo>
                    <a:pt x="4445000" y="2301240"/>
                    <a:pt x="3987800" y="1838960"/>
                    <a:pt x="3669030" y="1838960"/>
                  </a:cubicBezTo>
                  <a:close/>
                  <a:moveTo>
                    <a:pt x="4183380" y="3630930"/>
                  </a:moveTo>
                  <a:cubicBezTo>
                    <a:pt x="4093210" y="3859530"/>
                    <a:pt x="3637280" y="5024120"/>
                    <a:pt x="3545840" y="5494020"/>
                  </a:cubicBezTo>
                  <a:lnTo>
                    <a:pt x="1661160" y="5494020"/>
                  </a:lnTo>
                  <a:cubicBezTo>
                    <a:pt x="1546860" y="5186680"/>
                    <a:pt x="1118870" y="4132580"/>
                    <a:pt x="261620" y="2962910"/>
                  </a:cubicBezTo>
                  <a:lnTo>
                    <a:pt x="261620" y="2617470"/>
                  </a:lnTo>
                  <a:lnTo>
                    <a:pt x="514350" y="2616200"/>
                  </a:lnTo>
                  <a:cubicBezTo>
                    <a:pt x="586740" y="2636520"/>
                    <a:pt x="840740" y="2853690"/>
                    <a:pt x="1050290" y="3056890"/>
                  </a:cubicBezTo>
                  <a:lnTo>
                    <a:pt x="1050290" y="3153410"/>
                  </a:lnTo>
                  <a:lnTo>
                    <a:pt x="1311910" y="3153410"/>
                  </a:lnTo>
                  <a:lnTo>
                    <a:pt x="1311910" y="261620"/>
                  </a:lnTo>
                  <a:lnTo>
                    <a:pt x="1835150" y="271780"/>
                  </a:lnTo>
                  <a:lnTo>
                    <a:pt x="1835150" y="2625090"/>
                  </a:lnTo>
                  <a:lnTo>
                    <a:pt x="2095500" y="2625090"/>
                  </a:lnTo>
                  <a:lnTo>
                    <a:pt x="2095500" y="1579880"/>
                  </a:lnTo>
                  <a:lnTo>
                    <a:pt x="2487930" y="1579880"/>
                  </a:lnTo>
                  <a:cubicBezTo>
                    <a:pt x="2534920" y="1579880"/>
                    <a:pt x="2622550" y="1661160"/>
                    <a:pt x="2622550" y="1717040"/>
                  </a:cubicBezTo>
                  <a:lnTo>
                    <a:pt x="2622550" y="2626360"/>
                  </a:lnTo>
                  <a:lnTo>
                    <a:pt x="2884170" y="2626360"/>
                  </a:lnTo>
                  <a:lnTo>
                    <a:pt x="2884170" y="1847850"/>
                  </a:lnTo>
                  <a:lnTo>
                    <a:pt x="3272790" y="1847850"/>
                  </a:lnTo>
                  <a:cubicBezTo>
                    <a:pt x="3310890" y="1847850"/>
                    <a:pt x="3407410" y="1869440"/>
                    <a:pt x="3407410" y="1971040"/>
                  </a:cubicBezTo>
                  <a:lnTo>
                    <a:pt x="3407410" y="2889250"/>
                  </a:lnTo>
                  <a:lnTo>
                    <a:pt x="3669030" y="2889250"/>
                  </a:lnTo>
                  <a:lnTo>
                    <a:pt x="3669030" y="2101850"/>
                  </a:lnTo>
                  <a:cubicBezTo>
                    <a:pt x="3846830" y="2101850"/>
                    <a:pt x="4183380" y="2444750"/>
                    <a:pt x="4183380" y="2626360"/>
                  </a:cubicBezTo>
                  <a:lnTo>
                    <a:pt x="4183380" y="3630930"/>
                  </a:lnTo>
                  <a:close/>
                </a:path>
              </a:pathLst>
            </a:custGeom>
            <a:solidFill>
              <a:srgbClr val="CD0046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5943600" y="1712246"/>
            <a:ext cx="5934335" cy="39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dirty="0" err="1">
                <a:solidFill>
                  <a:srgbClr val="FBFBF5"/>
                </a:solidFill>
                <a:latin typeface="Montserrat Semi-Bold Bold"/>
              </a:rPr>
              <a:t>художественная</a:t>
            </a:r>
            <a:endParaRPr lang="en-US" sz="2799" dirty="0">
              <a:solidFill>
                <a:srgbClr val="FBFBF5"/>
              </a:solidFill>
              <a:latin typeface="Montserrat Semi-Bold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1898" y="1028700"/>
            <a:ext cx="6234902" cy="2357052"/>
            <a:chOff x="0" y="0"/>
            <a:chExt cx="8313202" cy="3142737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8313202" cy="1935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695"/>
                </a:lnSpc>
              </a:pPr>
              <a:r>
                <a:rPr lang="en-US" sz="5225" spc="114">
                  <a:solidFill>
                    <a:srgbClr val="01949A"/>
                  </a:solidFill>
                  <a:latin typeface="Montserrat Semi-Bold Bold"/>
                </a:rPr>
                <a:t>АКТУАЛЬНОСТЬ ПРОГРАММЫ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356607"/>
              <a:ext cx="8313202" cy="786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1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-2700000">
            <a:off x="-5282272" y="-1468422"/>
            <a:ext cx="15991076" cy="8186869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6" name="AutoShape 6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CD0046"/>
          </a:solidFill>
        </p:spPr>
      </p:sp>
      <p:grpSp>
        <p:nvGrpSpPr>
          <p:cNvPr id="7" name="Group 7"/>
          <p:cNvGrpSpPr/>
          <p:nvPr/>
        </p:nvGrpSpPr>
        <p:grpSpPr>
          <a:xfrm>
            <a:off x="11082065" y="2857750"/>
            <a:ext cx="6494735" cy="6001371"/>
            <a:chOff x="0" y="0"/>
            <a:chExt cx="8659646" cy="8001828"/>
          </a:xfrm>
        </p:grpSpPr>
        <p:sp>
          <p:nvSpPr>
            <p:cNvPr id="8" name="TextBox 8"/>
            <p:cNvSpPr txBox="1"/>
            <p:nvPr/>
          </p:nvSpPr>
          <p:spPr>
            <a:xfrm>
              <a:off x="0" y="683579"/>
              <a:ext cx="8659646" cy="7318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87"/>
                </a:lnSpc>
              </a:pPr>
              <a:r>
                <a:rPr lang="en-US" sz="2634">
                  <a:solidFill>
                    <a:srgbClr val="CD0046"/>
                  </a:solidFill>
                  <a:latin typeface="Montserrat Semi-Bold"/>
                </a:rPr>
                <a:t>Детские стрессы – это следствие дефицита положительных эмоций у ребенка и отрицательной психологической обстановки в семье, излишнего шума и нервозности в детском учреждении из-за насыщенности воспитательно-образовательного процесса. Как же мы, взрослые, можем помочь ребенку? И здесь нам может помочь игры с кинетическим песком. 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7282194" y="0"/>
              <a:ext cx="1377452" cy="220436"/>
            </a:xfrm>
            <a:prstGeom prst="rect">
              <a:avLst/>
            </a:prstGeom>
            <a:solidFill>
              <a:srgbClr val="01949A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021350"/>
            <a:ext cx="9307222" cy="6244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1100" y="2173750"/>
            <a:ext cx="9307222" cy="6244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7380947" y="-2024755"/>
            <a:ext cx="16230600" cy="8392397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3" name="AutoShape 3"/>
          <p:cNvSpPr/>
          <p:nvPr/>
        </p:nvSpPr>
        <p:spPr>
          <a:xfrm>
            <a:off x="-253261" y="9477355"/>
            <a:ext cx="18794522" cy="1026515"/>
          </a:xfrm>
          <a:prstGeom prst="rect">
            <a:avLst/>
          </a:prstGeom>
          <a:solidFill>
            <a:srgbClr val="CD0046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12011" y="1478674"/>
            <a:ext cx="6929789" cy="653753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11200" y="573398"/>
            <a:ext cx="7619202" cy="8348088"/>
            <a:chOff x="0" y="0"/>
            <a:chExt cx="10158936" cy="11130784"/>
          </a:xfrm>
        </p:grpSpPr>
        <p:sp>
          <p:nvSpPr>
            <p:cNvPr id="6" name="TextBox 6"/>
            <p:cNvSpPr txBox="1"/>
            <p:nvPr/>
          </p:nvSpPr>
          <p:spPr>
            <a:xfrm>
              <a:off x="0" y="47858"/>
              <a:ext cx="10158936" cy="2087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22"/>
                </a:lnSpc>
              </a:pPr>
              <a:r>
                <a:rPr lang="en-US" sz="5525" spc="121">
                  <a:solidFill>
                    <a:srgbClr val="01949A"/>
                  </a:solidFill>
                  <a:latin typeface="Montserrat Semi-Bold Bold"/>
                </a:rPr>
                <a:t>ОТЛИЧИТЕЛЬНЫЕ ОСОБЕННОСТИ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3867" y="2190408"/>
              <a:ext cx="10125069" cy="8940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CD0046"/>
                  </a:solidFill>
                  <a:latin typeface="Montserrat Semi-Bold"/>
                </a:rPr>
                <a:t>заключается в использовании сказкотерапии и песочной терапии как способа уравновешивания эмоционального состояния ребенка, выражения его душевных переживаний, освобождения от страхов, избавления от психологического напряжения, налаживания контактов с взрослыми и сверстниками.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5810" y="-345345"/>
            <a:ext cx="18915899" cy="9837006"/>
            <a:chOff x="0" y="0"/>
            <a:chExt cx="25221199" cy="1311600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1228" b="31228"/>
            <a:stretch>
              <a:fillRect/>
            </a:stretch>
          </p:blipFill>
          <p:spPr>
            <a:xfrm>
              <a:off x="0" y="0"/>
              <a:ext cx="25221199" cy="640560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5722" b="15722"/>
            <a:stretch>
              <a:fillRect/>
            </a:stretch>
          </p:blipFill>
          <p:spPr>
            <a:xfrm>
              <a:off x="0" y="6710404"/>
              <a:ext cx="12458199" cy="640560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11437" b="11437"/>
            <a:stretch>
              <a:fillRect/>
            </a:stretch>
          </p:blipFill>
          <p:spPr>
            <a:xfrm>
              <a:off x="12762999" y="6710404"/>
              <a:ext cx="12458199" cy="6405604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7" name="AutoShape 7"/>
          <p:cNvSpPr/>
          <p:nvPr/>
        </p:nvSpPr>
        <p:spPr>
          <a:xfrm>
            <a:off x="4203700" y="2616200"/>
            <a:ext cx="9880600" cy="4495800"/>
          </a:xfrm>
          <a:prstGeom prst="rect">
            <a:avLst/>
          </a:prstGeom>
          <a:solidFill>
            <a:srgbClr val="01949A"/>
          </a:solidFill>
        </p:spPr>
      </p:sp>
      <p:grpSp>
        <p:nvGrpSpPr>
          <p:cNvPr id="8" name="Group 8"/>
          <p:cNvGrpSpPr/>
          <p:nvPr/>
        </p:nvGrpSpPr>
        <p:grpSpPr>
          <a:xfrm>
            <a:off x="6185299" y="3376896"/>
            <a:ext cx="5917402" cy="2974408"/>
            <a:chOff x="0" y="0"/>
            <a:chExt cx="7889869" cy="3965877"/>
          </a:xfrm>
        </p:grpSpPr>
        <p:sp>
          <p:nvSpPr>
            <p:cNvPr id="9" name="TextBox 9"/>
            <p:cNvSpPr txBox="1"/>
            <p:nvPr/>
          </p:nvSpPr>
          <p:spPr>
            <a:xfrm>
              <a:off x="0" y="961057"/>
              <a:ext cx="7889869" cy="3258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5"/>
                </a:lnSpc>
              </a:pPr>
              <a:r>
                <a:rPr lang="en-US" sz="2025">
                  <a:solidFill>
                    <a:srgbClr val="FBFBF5"/>
                  </a:solidFill>
                  <a:latin typeface="Montserrat Semi-Bold"/>
                </a:rPr>
                <a:t>Развитие познавательных, конструктивных, творческих и художественных способностей детей, всестороннее развитие личности ребенка с учетом его индивидуальных особенностей в процессе создания образов.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06070"/>
              <a:ext cx="7889869" cy="520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2"/>
                </a:lnSpc>
              </a:pPr>
              <a:r>
                <a:rPr lang="en-US" sz="2850">
                  <a:solidFill>
                    <a:srgbClr val="FBFBF5"/>
                  </a:solidFill>
                  <a:latin typeface="Montserrat Semi-Bold Bold"/>
                </a:rPr>
                <a:t>ЦЕЛЬ ПРОГРАММЫ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9888" y="9456189"/>
            <a:ext cx="18794522" cy="1026515"/>
            <a:chOff x="0" y="0"/>
            <a:chExt cx="25059362" cy="136868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059362" cy="1368686"/>
            </a:xfrm>
            <a:prstGeom prst="rect">
              <a:avLst/>
            </a:prstGeom>
            <a:solidFill>
              <a:srgbClr val="CD004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950083" y="401674"/>
              <a:ext cx="23256869" cy="342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289888" y="-290563"/>
            <a:ext cx="18878241" cy="5309869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6" name="TextBox 6"/>
          <p:cNvSpPr txBox="1"/>
          <p:nvPr/>
        </p:nvSpPr>
        <p:spPr>
          <a:xfrm>
            <a:off x="1167682" y="1352735"/>
            <a:ext cx="15963102" cy="122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</a:pPr>
            <a:r>
              <a:rPr lang="en-US" sz="8624" spc="189">
                <a:solidFill>
                  <a:srgbClr val="FBFBF5"/>
                </a:solidFill>
                <a:latin typeface="Montserrat Semi-Bold Bold"/>
              </a:rPr>
              <a:t>ЗАДАЧИ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41603" y="5779404"/>
            <a:ext cx="2945602" cy="1865630"/>
            <a:chOff x="0" y="0"/>
            <a:chExt cx="3927469" cy="2487507"/>
          </a:xfrm>
        </p:grpSpPr>
        <p:sp>
          <p:nvSpPr>
            <p:cNvPr id="8" name="TextBox 8"/>
            <p:cNvSpPr txBox="1"/>
            <p:nvPr/>
          </p:nvSpPr>
          <p:spPr>
            <a:xfrm>
              <a:off x="0" y="-57150"/>
              <a:ext cx="3927469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1949A"/>
                  </a:solidFill>
                  <a:latin typeface="Montserrat Semi-Bold"/>
                </a:rPr>
                <a:t>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53627"/>
              <a:ext cx="3927469" cy="1826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4"/>
                </a:lnSpc>
              </a:pP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Познакомить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воспитанников с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основными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свойствами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песка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.</a:t>
              </a:r>
            </a:p>
            <a:p>
              <a:pPr algn="ctr">
                <a:lnSpc>
                  <a:spcPts val="2204"/>
                </a:lnSpc>
              </a:pPr>
              <a:endParaRPr lang="en-US" sz="1575" dirty="0">
                <a:solidFill>
                  <a:srgbClr val="CD0046"/>
                </a:solidFill>
                <a:latin typeface="Montserrat Semi-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44951" y="5779404"/>
            <a:ext cx="2945602" cy="2694305"/>
            <a:chOff x="0" y="0"/>
            <a:chExt cx="3927469" cy="359240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0"/>
              <a:ext cx="3927469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1949A"/>
                  </a:solidFill>
                  <a:latin typeface="Montserrat Semi-Bold"/>
                </a:rPr>
                <a:t>2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53627"/>
              <a:ext cx="3927469" cy="2931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4"/>
                </a:lnSpc>
              </a:pP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Обучить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детей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различным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игровым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действиям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на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песке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с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использованием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природного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и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бросового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материалов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,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игрушек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-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миниатюр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,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разнообразных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формочек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и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т.д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.</a:t>
              </a:r>
            </a:p>
            <a:p>
              <a:pPr algn="ctr">
                <a:lnSpc>
                  <a:spcPts val="2204"/>
                </a:lnSpc>
              </a:pPr>
              <a:endParaRPr lang="en-US" sz="1575" dirty="0">
                <a:solidFill>
                  <a:srgbClr val="CD0046"/>
                </a:solidFill>
                <a:latin typeface="Montserrat Semi-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648300" y="5779404"/>
            <a:ext cx="2945602" cy="1589405"/>
            <a:chOff x="0" y="0"/>
            <a:chExt cx="3927469" cy="211920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57150"/>
              <a:ext cx="3927469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1949A"/>
                  </a:solidFill>
                  <a:latin typeface="Montserrat Semi-Bold"/>
                </a:rPr>
                <a:t>3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53627"/>
              <a:ext cx="3927469" cy="1457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4"/>
                </a:lnSpc>
              </a:pP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Развивать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тонкие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тактильные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ощущения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,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мелкую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моторику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рук.</a:t>
              </a:r>
            </a:p>
            <a:p>
              <a:pPr algn="ctr">
                <a:lnSpc>
                  <a:spcPts val="2204"/>
                </a:lnSpc>
              </a:pPr>
              <a:endParaRPr lang="en-US" sz="1575" dirty="0">
                <a:solidFill>
                  <a:srgbClr val="CD0046"/>
                </a:solidFill>
                <a:latin typeface="Montserrat Semi-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151649" y="5779404"/>
            <a:ext cx="2945602" cy="3522980"/>
            <a:chOff x="0" y="0"/>
            <a:chExt cx="3927469" cy="469730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57150"/>
              <a:ext cx="3927469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1949A"/>
                  </a:solidFill>
                  <a:latin typeface="Montserrat Semi-Bold"/>
                </a:rPr>
                <a:t>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53627"/>
              <a:ext cx="3927469" cy="4036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4"/>
                </a:lnSpc>
              </a:pP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Способствовать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снятию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мышечной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напряженности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,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стабилизации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эмоционального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состояния,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преодолению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страхов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,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выработке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умения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передавать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свои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ощущения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вербальным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и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невербальным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способом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.</a:t>
              </a:r>
            </a:p>
            <a:p>
              <a:pPr algn="ctr">
                <a:lnSpc>
                  <a:spcPts val="2204"/>
                </a:lnSpc>
              </a:pPr>
              <a:endParaRPr lang="en-US" sz="1575" dirty="0">
                <a:solidFill>
                  <a:srgbClr val="CD0046"/>
                </a:solidFill>
                <a:latin typeface="Montserrat Semi-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54998" y="5779404"/>
            <a:ext cx="2945602" cy="2141855"/>
            <a:chOff x="0" y="0"/>
            <a:chExt cx="3927469" cy="285580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57150"/>
              <a:ext cx="3927469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1949A"/>
                  </a:solidFill>
                  <a:latin typeface="Montserrat Semi-Bold"/>
                </a:rPr>
                <a:t>5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653627"/>
              <a:ext cx="3927469" cy="219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04"/>
                </a:lnSpc>
              </a:pP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Развивать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интерес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ребенка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к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экспериментальной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деятельности,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его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 </a:t>
              </a:r>
              <a:r>
                <a:rPr lang="en-US" sz="1575" dirty="0" err="1">
                  <a:solidFill>
                    <a:srgbClr val="CD0046"/>
                  </a:solidFill>
                  <a:latin typeface="Montserrat Semi-Bold"/>
                </a:rPr>
                <a:t>любознательности</a:t>
              </a:r>
              <a:r>
                <a:rPr lang="en-US" sz="1575" dirty="0">
                  <a:solidFill>
                    <a:srgbClr val="CD0046"/>
                  </a:solidFill>
                  <a:latin typeface="Montserrat Semi-Bold"/>
                </a:rPr>
                <a:t>.</a:t>
              </a:r>
            </a:p>
            <a:p>
              <a:pPr algn="r">
                <a:lnSpc>
                  <a:spcPts val="2204"/>
                </a:lnSpc>
              </a:pPr>
              <a:endParaRPr lang="en-US" sz="1575" dirty="0">
                <a:solidFill>
                  <a:srgbClr val="CD0046"/>
                </a:solidFill>
                <a:latin typeface="Montserrat Semi-Bold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007489" y="4714465"/>
            <a:ext cx="3374590" cy="609682"/>
            <a:chOff x="0" y="0"/>
            <a:chExt cx="2811781" cy="508000"/>
          </a:xfrm>
        </p:grpSpPr>
        <p:sp>
          <p:nvSpPr>
            <p:cNvPr id="23" name="Freeform 23"/>
            <p:cNvSpPr/>
            <p:nvPr/>
          </p:nvSpPr>
          <p:spPr>
            <a:xfrm>
              <a:off x="2364383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BFBF5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11430"/>
              <a:ext cx="2811781" cy="485140"/>
            </a:xfrm>
            <a:custGeom>
              <a:avLst/>
              <a:gdLst/>
              <a:ahLst/>
              <a:cxnLst/>
              <a:rect l="l" t="t" r="r" b="b"/>
              <a:pathLst>
                <a:path w="2811781" h="485140">
                  <a:moveTo>
                    <a:pt x="2567941" y="0"/>
                  </a:moveTo>
                  <a:cubicBezTo>
                    <a:pt x="2447291" y="0"/>
                    <a:pt x="2346961" y="88900"/>
                    <a:pt x="2327911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329181" y="280670"/>
                  </a:lnTo>
                  <a:cubicBezTo>
                    <a:pt x="2346961" y="396240"/>
                    <a:pt x="2448561" y="485140"/>
                    <a:pt x="2569211" y="485140"/>
                  </a:cubicBezTo>
                  <a:cubicBezTo>
                    <a:pt x="2703831" y="485140"/>
                    <a:pt x="2811781" y="375920"/>
                    <a:pt x="2811781" y="242570"/>
                  </a:cubicBezTo>
                  <a:cubicBezTo>
                    <a:pt x="2811781" y="107950"/>
                    <a:pt x="2702561" y="0"/>
                    <a:pt x="2567941" y="0"/>
                  </a:cubicBezTo>
                  <a:close/>
                  <a:moveTo>
                    <a:pt x="2567941" y="408940"/>
                  </a:moveTo>
                  <a:cubicBezTo>
                    <a:pt x="2476501" y="408940"/>
                    <a:pt x="2401571" y="334010"/>
                    <a:pt x="2401571" y="242570"/>
                  </a:cubicBezTo>
                  <a:cubicBezTo>
                    <a:pt x="2401571" y="151130"/>
                    <a:pt x="2476501" y="76200"/>
                    <a:pt x="2567941" y="76200"/>
                  </a:cubicBezTo>
                  <a:cubicBezTo>
                    <a:pt x="2659381" y="76200"/>
                    <a:pt x="2734311" y="151130"/>
                    <a:pt x="2734311" y="242570"/>
                  </a:cubicBezTo>
                  <a:cubicBezTo>
                    <a:pt x="2735581" y="334010"/>
                    <a:pt x="2660651" y="408940"/>
                    <a:pt x="2567941" y="408940"/>
                  </a:cubicBezTo>
                  <a:close/>
                </a:path>
              </a:pathLst>
            </a:custGeom>
            <a:solidFill>
              <a:srgbClr val="CD0046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2653828" y="4714465"/>
            <a:ext cx="3835049" cy="609682"/>
            <a:chOff x="0" y="0"/>
            <a:chExt cx="3195446" cy="508000"/>
          </a:xfrm>
        </p:grpSpPr>
        <p:sp>
          <p:nvSpPr>
            <p:cNvPr id="26" name="Freeform 26"/>
            <p:cNvSpPr/>
            <p:nvPr/>
          </p:nvSpPr>
          <p:spPr>
            <a:xfrm>
              <a:off x="2748048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BFBF5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11430"/>
              <a:ext cx="3195446" cy="485140"/>
            </a:xfrm>
            <a:custGeom>
              <a:avLst/>
              <a:gdLst/>
              <a:ahLst/>
              <a:cxnLst/>
              <a:rect l="l" t="t" r="r" b="b"/>
              <a:pathLst>
                <a:path w="3195446" h="485140">
                  <a:moveTo>
                    <a:pt x="2951606" y="0"/>
                  </a:moveTo>
                  <a:cubicBezTo>
                    <a:pt x="2830956" y="0"/>
                    <a:pt x="2730626" y="88900"/>
                    <a:pt x="2711576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712846" y="280670"/>
                  </a:lnTo>
                  <a:cubicBezTo>
                    <a:pt x="2730626" y="396240"/>
                    <a:pt x="2832226" y="485140"/>
                    <a:pt x="2952876" y="485140"/>
                  </a:cubicBezTo>
                  <a:cubicBezTo>
                    <a:pt x="3087496" y="485140"/>
                    <a:pt x="3195446" y="375920"/>
                    <a:pt x="3195446" y="242570"/>
                  </a:cubicBezTo>
                  <a:cubicBezTo>
                    <a:pt x="3195446" y="107950"/>
                    <a:pt x="3086226" y="0"/>
                    <a:pt x="2951606" y="0"/>
                  </a:cubicBezTo>
                  <a:close/>
                  <a:moveTo>
                    <a:pt x="2951606" y="408940"/>
                  </a:moveTo>
                  <a:cubicBezTo>
                    <a:pt x="2860166" y="408940"/>
                    <a:pt x="2785236" y="334010"/>
                    <a:pt x="2785236" y="242570"/>
                  </a:cubicBezTo>
                  <a:cubicBezTo>
                    <a:pt x="2785236" y="151130"/>
                    <a:pt x="2860166" y="76200"/>
                    <a:pt x="2951606" y="76200"/>
                  </a:cubicBezTo>
                  <a:cubicBezTo>
                    <a:pt x="3043046" y="76200"/>
                    <a:pt x="3117976" y="151130"/>
                    <a:pt x="3117976" y="242570"/>
                  </a:cubicBezTo>
                  <a:cubicBezTo>
                    <a:pt x="3119246" y="334010"/>
                    <a:pt x="3044316" y="408940"/>
                    <a:pt x="2951606" y="408940"/>
                  </a:cubicBezTo>
                  <a:close/>
                </a:path>
              </a:pathLst>
            </a:custGeom>
            <a:solidFill>
              <a:srgbClr val="CD0046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9300168" y="4714465"/>
            <a:ext cx="3699005" cy="609682"/>
            <a:chOff x="0" y="0"/>
            <a:chExt cx="3082090" cy="508000"/>
          </a:xfrm>
        </p:grpSpPr>
        <p:sp>
          <p:nvSpPr>
            <p:cNvPr id="29" name="Freeform 29"/>
            <p:cNvSpPr/>
            <p:nvPr/>
          </p:nvSpPr>
          <p:spPr>
            <a:xfrm>
              <a:off x="2634693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FBFBF5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11430"/>
              <a:ext cx="3082091" cy="485140"/>
            </a:xfrm>
            <a:custGeom>
              <a:avLst/>
              <a:gdLst/>
              <a:ahLst/>
              <a:cxnLst/>
              <a:rect l="l" t="t" r="r" b="b"/>
              <a:pathLst>
                <a:path w="3082091" h="485140">
                  <a:moveTo>
                    <a:pt x="2838250" y="0"/>
                  </a:moveTo>
                  <a:cubicBezTo>
                    <a:pt x="2717600" y="0"/>
                    <a:pt x="2617270" y="88900"/>
                    <a:pt x="259822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599490" y="280670"/>
                  </a:lnTo>
                  <a:cubicBezTo>
                    <a:pt x="2617270" y="396240"/>
                    <a:pt x="2718870" y="485140"/>
                    <a:pt x="2839520" y="485140"/>
                  </a:cubicBezTo>
                  <a:cubicBezTo>
                    <a:pt x="2974140" y="485140"/>
                    <a:pt x="3082090" y="375920"/>
                    <a:pt x="3082090" y="242570"/>
                  </a:cubicBezTo>
                  <a:cubicBezTo>
                    <a:pt x="3082091" y="107950"/>
                    <a:pt x="2972870" y="0"/>
                    <a:pt x="2838250" y="0"/>
                  </a:cubicBezTo>
                  <a:close/>
                  <a:moveTo>
                    <a:pt x="2838250" y="408940"/>
                  </a:moveTo>
                  <a:cubicBezTo>
                    <a:pt x="2746810" y="408940"/>
                    <a:pt x="2671880" y="334010"/>
                    <a:pt x="2671880" y="242570"/>
                  </a:cubicBezTo>
                  <a:cubicBezTo>
                    <a:pt x="2671880" y="151130"/>
                    <a:pt x="2746810" y="76200"/>
                    <a:pt x="2838250" y="76200"/>
                  </a:cubicBezTo>
                  <a:cubicBezTo>
                    <a:pt x="2929690" y="76200"/>
                    <a:pt x="3004620" y="151130"/>
                    <a:pt x="3004620" y="242570"/>
                  </a:cubicBezTo>
                  <a:cubicBezTo>
                    <a:pt x="3005890" y="334010"/>
                    <a:pt x="2930960" y="408940"/>
                    <a:pt x="2838250" y="408940"/>
                  </a:cubicBezTo>
                  <a:close/>
                </a:path>
              </a:pathLst>
            </a:custGeom>
            <a:solidFill>
              <a:srgbClr val="CD0046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5789532" y="4714465"/>
            <a:ext cx="3678075" cy="609682"/>
            <a:chOff x="0" y="0"/>
            <a:chExt cx="3064651" cy="508000"/>
          </a:xfrm>
        </p:grpSpPr>
        <p:sp>
          <p:nvSpPr>
            <p:cNvPr id="32" name="Freeform 32"/>
            <p:cNvSpPr/>
            <p:nvPr/>
          </p:nvSpPr>
          <p:spPr>
            <a:xfrm>
              <a:off x="2617253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BFBF5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11430"/>
              <a:ext cx="3064651" cy="485140"/>
            </a:xfrm>
            <a:custGeom>
              <a:avLst/>
              <a:gdLst/>
              <a:ahLst/>
              <a:cxnLst/>
              <a:rect l="l" t="t" r="r" b="b"/>
              <a:pathLst>
                <a:path w="3064651" h="485140">
                  <a:moveTo>
                    <a:pt x="2820811" y="0"/>
                  </a:moveTo>
                  <a:cubicBezTo>
                    <a:pt x="2700161" y="0"/>
                    <a:pt x="2599831" y="88900"/>
                    <a:pt x="2580781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582051" y="280670"/>
                  </a:lnTo>
                  <a:cubicBezTo>
                    <a:pt x="2599831" y="396240"/>
                    <a:pt x="2701431" y="485140"/>
                    <a:pt x="2822081" y="485140"/>
                  </a:cubicBezTo>
                  <a:cubicBezTo>
                    <a:pt x="2956701" y="485140"/>
                    <a:pt x="3064651" y="375920"/>
                    <a:pt x="3064651" y="242570"/>
                  </a:cubicBezTo>
                  <a:cubicBezTo>
                    <a:pt x="3064651" y="107950"/>
                    <a:pt x="2955431" y="0"/>
                    <a:pt x="2820811" y="0"/>
                  </a:cubicBezTo>
                  <a:close/>
                  <a:moveTo>
                    <a:pt x="2820811" y="408940"/>
                  </a:moveTo>
                  <a:cubicBezTo>
                    <a:pt x="2729371" y="408940"/>
                    <a:pt x="2654441" y="334010"/>
                    <a:pt x="2654441" y="242570"/>
                  </a:cubicBezTo>
                  <a:cubicBezTo>
                    <a:pt x="2654441" y="151130"/>
                    <a:pt x="2729371" y="76200"/>
                    <a:pt x="2820811" y="76200"/>
                  </a:cubicBezTo>
                  <a:cubicBezTo>
                    <a:pt x="2912251" y="76200"/>
                    <a:pt x="2987181" y="151130"/>
                    <a:pt x="2987181" y="242570"/>
                  </a:cubicBezTo>
                  <a:cubicBezTo>
                    <a:pt x="2988451" y="334010"/>
                    <a:pt x="2913521" y="408940"/>
                    <a:pt x="2820811" y="408940"/>
                  </a:cubicBezTo>
                  <a:close/>
                </a:path>
              </a:pathLst>
            </a:custGeom>
            <a:solidFill>
              <a:srgbClr val="CD0046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2373083" y="4714465"/>
            <a:ext cx="3583890" cy="609682"/>
            <a:chOff x="0" y="0"/>
            <a:chExt cx="2986174" cy="508000"/>
          </a:xfrm>
        </p:grpSpPr>
        <p:sp>
          <p:nvSpPr>
            <p:cNvPr id="35" name="Freeform 35"/>
            <p:cNvSpPr/>
            <p:nvPr/>
          </p:nvSpPr>
          <p:spPr>
            <a:xfrm>
              <a:off x="2538776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BFBF5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11430"/>
              <a:ext cx="2986174" cy="485140"/>
            </a:xfrm>
            <a:custGeom>
              <a:avLst/>
              <a:gdLst/>
              <a:ahLst/>
              <a:cxnLst/>
              <a:rect l="l" t="t" r="r" b="b"/>
              <a:pathLst>
                <a:path w="2986174" h="485140">
                  <a:moveTo>
                    <a:pt x="2742334" y="0"/>
                  </a:moveTo>
                  <a:cubicBezTo>
                    <a:pt x="2621684" y="0"/>
                    <a:pt x="2521354" y="88900"/>
                    <a:pt x="2502304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503574" y="280670"/>
                  </a:lnTo>
                  <a:cubicBezTo>
                    <a:pt x="2521354" y="396240"/>
                    <a:pt x="2622954" y="485140"/>
                    <a:pt x="2743604" y="485140"/>
                  </a:cubicBezTo>
                  <a:cubicBezTo>
                    <a:pt x="2878224" y="485140"/>
                    <a:pt x="2986174" y="375920"/>
                    <a:pt x="2986174" y="242570"/>
                  </a:cubicBezTo>
                  <a:cubicBezTo>
                    <a:pt x="2986174" y="107950"/>
                    <a:pt x="2876954" y="0"/>
                    <a:pt x="2742334" y="0"/>
                  </a:cubicBezTo>
                  <a:close/>
                  <a:moveTo>
                    <a:pt x="2742334" y="408940"/>
                  </a:moveTo>
                  <a:cubicBezTo>
                    <a:pt x="2650894" y="408940"/>
                    <a:pt x="2575964" y="334010"/>
                    <a:pt x="2575964" y="242570"/>
                  </a:cubicBezTo>
                  <a:cubicBezTo>
                    <a:pt x="2575964" y="151130"/>
                    <a:pt x="2650894" y="76200"/>
                    <a:pt x="2742334" y="76200"/>
                  </a:cubicBezTo>
                  <a:cubicBezTo>
                    <a:pt x="2833774" y="76200"/>
                    <a:pt x="2908704" y="151130"/>
                    <a:pt x="2908704" y="242570"/>
                  </a:cubicBezTo>
                  <a:cubicBezTo>
                    <a:pt x="2909974" y="334010"/>
                    <a:pt x="2835044" y="408940"/>
                    <a:pt x="2742334" y="408940"/>
                  </a:cubicBezTo>
                  <a:close/>
                </a:path>
              </a:pathLst>
            </a:custGeom>
            <a:solidFill>
              <a:srgbClr val="CD0046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-530582" y="4714465"/>
            <a:ext cx="3050176" cy="609682"/>
            <a:chOff x="0" y="0"/>
            <a:chExt cx="2541472" cy="508000"/>
          </a:xfrm>
        </p:grpSpPr>
        <p:sp>
          <p:nvSpPr>
            <p:cNvPr id="38" name="Freeform 38"/>
            <p:cNvSpPr/>
            <p:nvPr/>
          </p:nvSpPr>
          <p:spPr>
            <a:xfrm>
              <a:off x="209407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BFBF5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11430"/>
              <a:ext cx="2541472" cy="485140"/>
            </a:xfrm>
            <a:custGeom>
              <a:avLst/>
              <a:gdLst/>
              <a:ahLst/>
              <a:cxnLst/>
              <a:rect l="l" t="t" r="r" b="b"/>
              <a:pathLst>
                <a:path w="2541472" h="485140">
                  <a:moveTo>
                    <a:pt x="2297632" y="0"/>
                  </a:moveTo>
                  <a:cubicBezTo>
                    <a:pt x="2176982" y="0"/>
                    <a:pt x="2076652" y="88900"/>
                    <a:pt x="205760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058872" y="280670"/>
                  </a:lnTo>
                  <a:cubicBezTo>
                    <a:pt x="2076652" y="396240"/>
                    <a:pt x="2178252" y="485140"/>
                    <a:pt x="2298902" y="485140"/>
                  </a:cubicBezTo>
                  <a:cubicBezTo>
                    <a:pt x="2433522" y="485140"/>
                    <a:pt x="2541472" y="375920"/>
                    <a:pt x="2541472" y="242570"/>
                  </a:cubicBezTo>
                  <a:cubicBezTo>
                    <a:pt x="2541472" y="107950"/>
                    <a:pt x="2432252" y="0"/>
                    <a:pt x="2297632" y="0"/>
                  </a:cubicBezTo>
                  <a:close/>
                  <a:moveTo>
                    <a:pt x="2297632" y="408940"/>
                  </a:moveTo>
                  <a:cubicBezTo>
                    <a:pt x="2206192" y="408940"/>
                    <a:pt x="2131262" y="334010"/>
                    <a:pt x="2131262" y="242570"/>
                  </a:cubicBezTo>
                  <a:cubicBezTo>
                    <a:pt x="2131262" y="151130"/>
                    <a:pt x="2206192" y="76200"/>
                    <a:pt x="2297632" y="76200"/>
                  </a:cubicBezTo>
                  <a:cubicBezTo>
                    <a:pt x="2389072" y="76200"/>
                    <a:pt x="2464002" y="151130"/>
                    <a:pt x="2464002" y="242570"/>
                  </a:cubicBezTo>
                  <a:cubicBezTo>
                    <a:pt x="2465272" y="334010"/>
                    <a:pt x="2390342" y="408940"/>
                    <a:pt x="2297632" y="408940"/>
                  </a:cubicBezTo>
                  <a:close/>
                </a:path>
              </a:pathLst>
            </a:custGeom>
            <a:solidFill>
              <a:srgbClr val="CD0046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3" name="AutoShape 3"/>
          <p:cNvSpPr/>
          <p:nvPr/>
        </p:nvSpPr>
        <p:spPr>
          <a:xfrm>
            <a:off x="1111250" y="4987721"/>
            <a:ext cx="3860800" cy="3871866"/>
          </a:xfrm>
          <a:prstGeom prst="rect">
            <a:avLst/>
          </a:prstGeom>
          <a:solidFill>
            <a:srgbClr val="01949A">
              <a:alpha val="3922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1111250" y="4987721"/>
            <a:ext cx="3860800" cy="1054100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5" name="AutoShape 5"/>
          <p:cNvSpPr/>
          <p:nvPr/>
        </p:nvSpPr>
        <p:spPr>
          <a:xfrm>
            <a:off x="5179483" y="4987721"/>
            <a:ext cx="3860800" cy="3871866"/>
          </a:xfrm>
          <a:prstGeom prst="rect">
            <a:avLst/>
          </a:prstGeom>
          <a:solidFill>
            <a:srgbClr val="01949A">
              <a:alpha val="3922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5179483" y="4987721"/>
            <a:ext cx="3860800" cy="1054100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7" name="AutoShape 7"/>
          <p:cNvSpPr/>
          <p:nvPr/>
        </p:nvSpPr>
        <p:spPr>
          <a:xfrm>
            <a:off x="9247717" y="4987721"/>
            <a:ext cx="3860800" cy="3871866"/>
          </a:xfrm>
          <a:prstGeom prst="rect">
            <a:avLst/>
          </a:prstGeom>
          <a:solidFill>
            <a:srgbClr val="01949A">
              <a:alpha val="3922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9247717" y="4987721"/>
            <a:ext cx="3860800" cy="1054100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9" name="AutoShape 9"/>
          <p:cNvSpPr/>
          <p:nvPr/>
        </p:nvSpPr>
        <p:spPr>
          <a:xfrm>
            <a:off x="13315950" y="4987721"/>
            <a:ext cx="3860800" cy="3871866"/>
          </a:xfrm>
          <a:prstGeom prst="rect">
            <a:avLst/>
          </a:prstGeom>
          <a:solidFill>
            <a:srgbClr val="01949A">
              <a:alpha val="3922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13315950" y="4987721"/>
            <a:ext cx="3860800" cy="1054100"/>
          </a:xfrm>
          <a:prstGeom prst="rect">
            <a:avLst/>
          </a:prstGeom>
          <a:solidFill>
            <a:srgbClr val="01949A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29000"/>
          </a:blip>
          <a:srcRect b="50000"/>
          <a:stretch>
            <a:fillRect/>
          </a:stretch>
        </p:blipFill>
        <p:spPr>
          <a:xfrm>
            <a:off x="-252841" y="-1564829"/>
            <a:ext cx="19001115" cy="632974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05349" y="5209653"/>
            <a:ext cx="307260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BFBF5"/>
                </a:solidFill>
                <a:latin typeface="Montserrat Semi-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05349" y="6291646"/>
            <a:ext cx="3072602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>
                <a:solidFill>
                  <a:srgbClr val="01949A"/>
                </a:solidFill>
                <a:latin typeface="Montserrat Semi-Bold"/>
              </a:rPr>
              <a:t>Называют основные свойства кинетического песка.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73582" y="5308713"/>
            <a:ext cx="3072602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BFBF5"/>
                </a:solidFill>
                <a:latin typeface="Montserrat Semi-Bold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73582" y="6291646"/>
            <a:ext cx="3072602" cy="2567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>
                <a:solidFill>
                  <a:srgbClr val="01949A"/>
                </a:solidFill>
                <a:latin typeface="Montserrat Semi-Bold"/>
              </a:rPr>
              <a:t>Осуществляют различные игровые действия с кинетическим песком с использованием природного и бросового материалов, игрушек - миниатюр, разнообразных формочек и т.д.</a:t>
            </a:r>
          </a:p>
          <a:p>
            <a:pPr algn="ctr">
              <a:lnSpc>
                <a:spcPts val="2310"/>
              </a:lnSpc>
            </a:pPr>
            <a:endParaRPr lang="en-US" sz="1650">
              <a:solidFill>
                <a:srgbClr val="01949A"/>
              </a:solidFill>
              <a:latin typeface="Montserrat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039465" y="1942290"/>
            <a:ext cx="10209071" cy="7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4"/>
              </a:lnSpc>
            </a:pPr>
            <a:r>
              <a:rPr lang="en-US" sz="5499">
                <a:solidFill>
                  <a:srgbClr val="CD0046"/>
                </a:solidFill>
                <a:latin typeface="Montserrat Semi-Bold Bold"/>
              </a:rPr>
              <a:t>Планируемые результаты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41816" y="6288201"/>
            <a:ext cx="3072602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>
                <a:solidFill>
                  <a:srgbClr val="01949A"/>
                </a:solidFill>
                <a:latin typeface="Montserrat Semi-Bold"/>
              </a:rPr>
              <a:t>Повысится тактильно-кинетическая чувствительность, мелкая моторика рук.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41816" y="5263946"/>
            <a:ext cx="3072602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BFBF5"/>
                </a:solidFill>
                <a:latin typeface="Montserrat Semi-Bold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710049" y="6291646"/>
            <a:ext cx="3072602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>
                <a:solidFill>
                  <a:srgbClr val="01949A"/>
                </a:solidFill>
                <a:latin typeface="Montserrat Semi-Bold"/>
              </a:rPr>
              <a:t>Повысится уровень развития познавательная активность.</a:t>
            </a:r>
          </a:p>
          <a:p>
            <a:pPr algn="ctr">
              <a:lnSpc>
                <a:spcPts val="2310"/>
              </a:lnSpc>
            </a:pPr>
            <a:endParaRPr lang="en-US" sz="1650">
              <a:solidFill>
                <a:srgbClr val="01949A"/>
              </a:solidFill>
              <a:latin typeface="Montserrat Semi-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710049" y="5242038"/>
            <a:ext cx="3072602" cy="47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2750">
                <a:solidFill>
                  <a:srgbClr val="FBFBF5"/>
                </a:solidFill>
                <a:latin typeface="Montserrat Semi-Bold"/>
              </a:rPr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01949A"/>
          </a:solidFill>
        </p:spPr>
      </p:sp>
      <p:grpSp>
        <p:nvGrpSpPr>
          <p:cNvPr id="3" name="Group 3"/>
          <p:cNvGrpSpPr/>
          <p:nvPr/>
        </p:nvGrpSpPr>
        <p:grpSpPr>
          <a:xfrm rot="-10800000">
            <a:off x="-367306" y="-1664043"/>
            <a:ext cx="19022613" cy="7639913"/>
            <a:chOff x="0" y="0"/>
            <a:chExt cx="3130550" cy="12573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0550" cy="1257300"/>
            </a:xfrm>
            <a:custGeom>
              <a:avLst/>
              <a:gdLst/>
              <a:ahLst/>
              <a:cxnLst/>
              <a:rect l="l" t="t" r="r" b="b"/>
              <a:pathLst>
                <a:path w="3130550" h="1257300">
                  <a:moveTo>
                    <a:pt x="0" y="552450"/>
                  </a:moveTo>
                  <a:lnTo>
                    <a:pt x="0" y="1257300"/>
                  </a:lnTo>
                  <a:lnTo>
                    <a:pt x="3130550" y="125730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CD0046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028700" y="3275184"/>
            <a:ext cx="4966855" cy="3325091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6" name="AutoShape 6"/>
          <p:cNvSpPr/>
          <p:nvPr/>
        </p:nvSpPr>
        <p:spPr>
          <a:xfrm>
            <a:off x="6660573" y="3275184"/>
            <a:ext cx="4966855" cy="3325091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7" name="AutoShape 7"/>
          <p:cNvSpPr/>
          <p:nvPr/>
        </p:nvSpPr>
        <p:spPr>
          <a:xfrm>
            <a:off x="12292445" y="3275184"/>
            <a:ext cx="4966855" cy="3325091"/>
          </a:xfrm>
          <a:prstGeom prst="rect">
            <a:avLst/>
          </a:prstGeom>
          <a:solidFill>
            <a:srgbClr val="01949A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b="17917"/>
          <a:stretch>
            <a:fillRect/>
          </a:stretch>
        </p:blipFill>
        <p:spPr>
          <a:xfrm>
            <a:off x="12578952" y="3863860"/>
            <a:ext cx="4393841" cy="24028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932007" y="3656251"/>
            <a:ext cx="4496415" cy="25629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39806" y="3464703"/>
            <a:ext cx="1733761" cy="280203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28700" y="7050339"/>
            <a:ext cx="4955974" cy="1045404"/>
            <a:chOff x="0" y="0"/>
            <a:chExt cx="6607965" cy="139387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50"/>
              <a:ext cx="6607965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1949A"/>
                  </a:solidFill>
                  <a:latin typeface="Montserrat Semi-Bold"/>
                </a:rPr>
                <a:t>Составитель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09014"/>
              <a:ext cx="6559680" cy="439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5"/>
                </a:lnSpc>
              </a:pPr>
              <a:r>
                <a:rPr lang="en-US" sz="2025">
                  <a:solidFill>
                    <a:srgbClr val="CD0046"/>
                  </a:solidFill>
                  <a:latin typeface="Montserrat Semi-Bold"/>
                </a:rPr>
                <a:t>воспитатель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84120" y="7050339"/>
            <a:ext cx="4992188" cy="2125521"/>
            <a:chOff x="0" y="0"/>
            <a:chExt cx="6656250" cy="2834028"/>
          </a:xfrm>
        </p:grpSpPr>
        <p:sp>
          <p:nvSpPr>
            <p:cNvPr id="15" name="TextBox 15"/>
            <p:cNvSpPr txBox="1"/>
            <p:nvPr/>
          </p:nvSpPr>
          <p:spPr>
            <a:xfrm>
              <a:off x="36214" y="-47625"/>
              <a:ext cx="6583823" cy="612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5"/>
                </a:lnSpc>
              </a:pPr>
              <a:r>
                <a:rPr lang="en-US" sz="2825">
                  <a:solidFill>
                    <a:srgbClr val="01949A"/>
                  </a:solidFill>
                  <a:latin typeface="Montserrat Semi-Bold"/>
                </a:rPr>
                <a:t>Форма контроля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39470"/>
              <a:ext cx="6656250" cy="1849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5"/>
                </a:lnSpc>
              </a:pPr>
              <a:r>
                <a:rPr lang="en-US" sz="2025">
                  <a:solidFill>
                    <a:srgbClr val="CD0046"/>
                  </a:solidFill>
                  <a:latin typeface="Montserrat Semi-Bold"/>
                </a:rPr>
                <a:t>показательное занятие «Песочный праздник» с участием родителей (законных представителей) воспитанников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306939" y="7050339"/>
            <a:ext cx="4992188" cy="1218493"/>
            <a:chOff x="0" y="0"/>
            <a:chExt cx="6656250" cy="1624658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57150"/>
              <a:ext cx="6607965" cy="687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5"/>
                </a:lnSpc>
              </a:pPr>
              <a:r>
                <a:rPr lang="en-US" sz="3125">
                  <a:solidFill>
                    <a:srgbClr val="01949A"/>
                  </a:solidFill>
                  <a:latin typeface="Montserrat Semi-Bold"/>
                </a:rPr>
                <a:t>Форма организации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2428" y="669900"/>
              <a:ext cx="6583823" cy="90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5"/>
                </a:lnSpc>
              </a:pPr>
              <a:endParaRPr/>
            </a:p>
            <a:p>
              <a:pPr algn="ctr">
                <a:lnSpc>
                  <a:spcPts val="2835"/>
                </a:lnSpc>
              </a:pPr>
              <a:r>
                <a:rPr lang="en-US" sz="2025">
                  <a:solidFill>
                    <a:srgbClr val="CD0046"/>
                  </a:solidFill>
                  <a:latin typeface="Montserrat Semi-Bold"/>
                </a:rPr>
                <a:t>групповое занятие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714899" y="1041253"/>
            <a:ext cx="14858202" cy="135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8"/>
              </a:lnSpc>
            </a:pPr>
            <a:r>
              <a:rPr lang="en-US" sz="4800">
                <a:solidFill>
                  <a:srgbClr val="FBFBF5"/>
                </a:solidFill>
                <a:latin typeface="Montserrat Semi-Bold Bold"/>
              </a:rPr>
              <a:t>«Живой песок»</a:t>
            </a:r>
          </a:p>
          <a:p>
            <a:pPr algn="ctr">
              <a:lnSpc>
                <a:spcPts val="5328"/>
              </a:lnSpc>
            </a:pPr>
            <a:endParaRPr lang="en-US" sz="4800">
              <a:solidFill>
                <a:srgbClr val="FBFBF5"/>
              </a:solidFill>
              <a:latin typeface="Montserrat Semi-Bold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8" y="1943100"/>
            <a:ext cx="4880372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829" y="2095500"/>
            <a:ext cx="4939725" cy="36997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Игры с «Живым песко</a:t>
            </a:r>
            <a:r>
              <a:rPr lang="ru-RU" dirty="0">
                <a:solidFill>
                  <a:srgbClr val="FF0066"/>
                </a:solidFill>
              </a:rPr>
              <a:t>м</a:t>
            </a:r>
            <a:r>
              <a:rPr lang="ru-RU" dirty="0" smtClean="0">
                <a:solidFill>
                  <a:srgbClr val="FF0066"/>
                </a:solidFill>
              </a:rPr>
              <a:t>»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60579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FF"/>
                </a:solidFill>
              </a:rPr>
              <a:t>«Прятки»</a:t>
            </a:r>
            <a:endParaRPr lang="ru-RU" sz="4400" b="1" dirty="0">
              <a:solidFill>
                <a:srgbClr val="FF00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43100"/>
            <a:ext cx="5257800" cy="38521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82600" y="62103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FF"/>
                </a:solidFill>
              </a:rPr>
              <a:t>«Кнопочки»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0579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FF"/>
                </a:solidFill>
              </a:rPr>
              <a:t>«Формочки»</a:t>
            </a:r>
            <a:endParaRPr lang="ru-RU" sz="4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96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303</TotalTime>
  <Words>330</Words>
  <Application>Microsoft Office PowerPoint</Application>
  <PresentationFormat>Произвольный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Wingdings</vt:lpstr>
      <vt:lpstr>Tunga</vt:lpstr>
      <vt:lpstr>Montserrat Semi-Bold Bold</vt:lpstr>
      <vt:lpstr>Montserrat Extra-Bold</vt:lpstr>
      <vt:lpstr>Montserrat Semi-Bold</vt:lpstr>
      <vt:lpstr>Franklin Gothic Medium</vt:lpstr>
      <vt:lpstr>Arimo Bold</vt:lpstr>
      <vt:lpstr>Franklin Gothic Book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с «Живым песком»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Живой песок</dc:title>
  <cp:lastModifiedBy>123</cp:lastModifiedBy>
  <cp:revision>8</cp:revision>
  <dcterms:created xsi:type="dcterms:W3CDTF">2006-08-16T00:00:00Z</dcterms:created>
  <dcterms:modified xsi:type="dcterms:W3CDTF">2024-08-28T07:11:52Z</dcterms:modified>
  <dc:identifier>DAFAbGHRVfo</dc:identifier>
</cp:coreProperties>
</file>